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89" r:id="rId4"/>
    <p:sldId id="264" r:id="rId5"/>
    <p:sldId id="265" r:id="rId6"/>
    <p:sldId id="266" r:id="rId7"/>
    <p:sldId id="259" r:id="rId8"/>
    <p:sldId id="284" r:id="rId9"/>
    <p:sldId id="279" r:id="rId10"/>
    <p:sldId id="276" r:id="rId11"/>
    <p:sldId id="277" r:id="rId12"/>
    <p:sldId id="278" r:id="rId13"/>
    <p:sldId id="275" r:id="rId14"/>
    <p:sldId id="280" r:id="rId15"/>
    <p:sldId id="268" r:id="rId16"/>
    <p:sldId id="272" r:id="rId17"/>
    <p:sldId id="269" r:id="rId18"/>
    <p:sldId id="270" r:id="rId19"/>
    <p:sldId id="285" r:id="rId20"/>
    <p:sldId id="286" r:id="rId21"/>
    <p:sldId id="281" r:id="rId22"/>
    <p:sldId id="282" r:id="rId23"/>
    <p:sldId id="283" r:id="rId24"/>
    <p:sldId id="287" r:id="rId25"/>
    <p:sldId id="288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137E"/>
    <a:srgbClr val="027D9E"/>
    <a:srgbClr val="0F2636"/>
    <a:srgbClr val="88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343"/>
    <p:restoredTop sz="95827"/>
  </p:normalViewPr>
  <p:slideViewPr>
    <p:cSldViewPr snapToGrid="0" snapToObjects="1">
      <p:cViewPr varScale="1">
        <p:scale>
          <a:sx n="81" d="100"/>
          <a:sy n="81" d="100"/>
        </p:scale>
        <p:origin x="-102" y="-6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D3BCA8-8B03-014D-86C1-1A9AE53C64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57FB8955-7D5C-6343-B9DD-52454E01D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76652" y="1217366"/>
            <a:ext cx="5953496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55BD48E-148D-B349-B026-B565BE1942C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652" y="3697041"/>
            <a:ext cx="5953496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F6613C2-B378-C247-8F84-F5E0D65B0C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D12F61-EEF5-1642-A898-3D8B71204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7A72534-482B-1140-A1F5-75B5A0802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291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ACDCA9A-5A98-F54A-A7D9-46AA03E92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E565ED3D-C45A-8447-AB02-5FA43B90A0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8F51753-B8B3-0343-A171-892BA70F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0CEED7-F20F-6D42-8FA7-3361130EC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28A9B7B-DB78-494B-95CD-B2C088898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805209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19B66D2-1B40-8A4B-A684-21350B5274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C9E6337-9F1A-6848-A52E-F0B6EE082C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6D7A066D-030A-F74C-BA2E-2E0867D1C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0F86EB2-D913-4549-8A7F-3EA6D86D65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4CC2C4-B762-4F4B-AAA8-1D2FABD60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22027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1D9F2AF-89A6-9B46-BB00-5810C704E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9B68359-3E1A-B145-8C4F-1AA0C3E15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CCC5B65-9BA6-0C4F-8C5A-67ABE7106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E3B8795-68C5-354B-BEF2-262D6F776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BA8B7F9-0DE5-4E4E-B8B7-3EBC07C6C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55659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FE106E-15C0-9D40-B98A-BE2FA59E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0891A047-34E4-A444-89C0-AD7568F89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65ABD55-41E4-504F-A820-80638A8E3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4EFAE2-66FE-7E40-ABC1-87012AE677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421A38B-C1E7-2748-A3EE-71F952F91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084540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5D12DA-8E5E-434D-A2D4-AA9EEEE7F2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95F4954-9EA4-6C4A-BAA2-E680FF792E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8DF5CC6-19F8-7347-87A3-FDB70DF400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4133058E-8D8C-B549-864B-8BE3A2245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A9961FF8-8D1C-814C-A419-0D19909AD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8C2B191-38E3-6B40-A0B9-9A3EA7F7D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4272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9622D52-FAD1-FE4F-9877-02D98D316F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1B0FC3F-E794-524A-ADD5-26D78C650B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3399F37-6B5A-FC43-A46C-8DEAFF81AA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226B1FD7-2305-E84D-BD48-43E0F13FC8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DE4688B8-B309-2946-B130-D15984B867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59F969B7-EF78-B641-8F7F-897645309F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78BCACF-C03D-E148-A513-A2F46CE8F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5747112C-28F3-4744-B3DC-49879DD8C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357146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8FE66C8-0ADA-C546-8D5E-2EB5294E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365C44A-529A-A44E-8E8A-1FF68BB4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E96587CE-31F5-2643-94F6-E365137FD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28BEF56-2AAE-4C4A-8CD2-2CEA3CB7B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380952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6998EC6A-7DE6-4649-AF38-C31707ECEC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585CE143-A886-9C47-8FE9-81F5E8FE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5CD95A86-6223-FC40-90C1-5EBBE204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80729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33CAF4D-D15F-A048-992F-F59972D40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466878D-076E-3C47-A545-06E18F45A0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B5C1A478-4C37-8A46-A02E-E71F919E3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2257DC0-8E1B-B54E-87D0-261E0E9A2D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D7BFA5A-C862-8D4E-9181-D6B1E7224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9697CBE-8E4E-E644-92B1-B48579638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81140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4DD380A-B4AF-894F-8F51-58EE1FA5A5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C78EB75-FF87-1143-BAB3-FA6F7CF787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C23E1161-CF49-E244-B589-AE139EF12A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C1B59F6-CBC9-C744-8131-ED9467396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46EFEFE-BE90-B74C-AAEA-3B591EE85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DB30093-014F-E94F-B470-FF280CE77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80601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1A3FBA01-2945-A04E-8B27-3D0661580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24286"/>
          <a:stretch/>
        </p:blipFill>
        <p:spPr>
          <a:xfrm>
            <a:off x="0" y="0"/>
            <a:ext cx="923108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42A5EF85-CEBF-774F-A0BB-96C2E93F436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76072"/>
          <a:stretch/>
        </p:blipFill>
        <p:spPr>
          <a:xfrm>
            <a:off x="6313714" y="0"/>
            <a:ext cx="587828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5D92448-A3C7-6247-81FF-829F34E7F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42" y="365125"/>
            <a:ext cx="10091057" cy="94116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x-none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F1FF660-2539-2841-9B34-CE3E5F220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742" y="1825625"/>
            <a:ext cx="10091057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C527AD0-B9A9-214B-AE54-69F6A9A72A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E90F2-10B1-1C43-B201-DF7CE5BC670D}" type="datetimeFigureOut">
              <a:rPr lang="x-none" smtClean="0"/>
              <a:t>01.04.2024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633C08F-A93B-F945-920B-401FF93C24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2EFA4EA-B8FC-794A-9513-6E90424577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DCC143-2022-734C-81D9-E011CD04A4B7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45210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419716168286850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5739088-72A5-4A49-BCD5-7B0441795A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34149" y="1668628"/>
            <a:ext cx="6405748" cy="2387600"/>
          </a:xfrm>
        </p:spPr>
        <p:txBody>
          <a:bodyPr>
            <a:normAutofit fontScale="90000"/>
          </a:bodyPr>
          <a:lstStyle/>
          <a:p>
            <a:r>
              <a:rPr lang="ru-RU" sz="7200" b="1" dirty="0">
                <a:solidFill>
                  <a:srgbClr val="88FAFF"/>
                </a:solidFill>
                <a:latin typeface="Seravek" panose="020B0503040000020004" pitchFamily="34" charset="0"/>
              </a:rPr>
              <a:t>Умный маркетинг для стартапа</a:t>
            </a:r>
            <a:endParaRPr lang="x-none" sz="7200" b="1" dirty="0">
              <a:solidFill>
                <a:srgbClr val="88FAFF"/>
              </a:solidFill>
              <a:latin typeface="Seravek" panose="020B05030400000200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C5839C1-0AEB-E64F-AAB1-4DD4FF3D15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60275" y="4148303"/>
            <a:ext cx="5953496" cy="1655762"/>
          </a:xfrm>
        </p:spPr>
        <p:txBody>
          <a:bodyPr/>
          <a:lstStyle/>
          <a:p>
            <a:r>
              <a:rPr lang="ru-RU" dirty="0"/>
              <a:t>Сам себе маркетолог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40676104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="" xmlns:a16="http://schemas.microsoft.com/office/drawing/2014/main" id="{224D7B2B-20F0-6DD3-E51B-8B1859FDC9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51521"/>
          <a:stretch/>
        </p:blipFill>
        <p:spPr bwMode="auto">
          <a:xfrm>
            <a:off x="1414464" y="0"/>
            <a:ext cx="52248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9F033D3F-AA2B-23F9-1949-F903F1A4B2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37"/>
          <a:stretch/>
        </p:blipFill>
        <p:spPr bwMode="auto">
          <a:xfrm>
            <a:off x="6861106" y="0"/>
            <a:ext cx="533089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922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="" xmlns:a16="http://schemas.microsoft.com/office/drawing/2014/main" id="{AA9668F3-4391-7DCB-AB5D-83F1975B24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059"/>
          <a:stretch/>
        </p:blipFill>
        <p:spPr bwMode="auto">
          <a:xfrm>
            <a:off x="1420813" y="0"/>
            <a:ext cx="5271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59017AF2-59D4-48DD-4ABC-5573A8D7A4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059"/>
          <a:stretch/>
        </p:blipFill>
        <p:spPr bwMode="auto">
          <a:xfrm>
            <a:off x="6920465" y="0"/>
            <a:ext cx="527153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563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5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="" xmlns:a16="http://schemas.microsoft.com/office/drawing/2014/main" id="{44AE2C0E-51B6-FBC5-C201-A2C6323052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428"/>
          <a:stretch/>
        </p:blipFill>
        <p:spPr bwMode="auto">
          <a:xfrm>
            <a:off x="1420814" y="0"/>
            <a:ext cx="5231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920406F-965E-EE6F-CC4F-C4E3E4CBD5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28"/>
          <a:stretch/>
        </p:blipFill>
        <p:spPr bwMode="auto">
          <a:xfrm>
            <a:off x="6960222" y="0"/>
            <a:ext cx="523177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1624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>
            <a:extLst>
              <a:ext uri="{FF2B5EF4-FFF2-40B4-BE49-F238E27FC236}">
                <a16:creationId xmlns="" xmlns:a16="http://schemas.microsoft.com/office/drawing/2014/main" id="{355D0AD0-C49E-47A3-0488-1322F1CDB9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305"/>
          <a:stretch/>
        </p:blipFill>
        <p:spPr bwMode="auto">
          <a:xfrm>
            <a:off x="1420814" y="0"/>
            <a:ext cx="5245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>
            <a:extLst>
              <a:ext uri="{FF2B5EF4-FFF2-40B4-BE49-F238E27FC236}">
                <a16:creationId xmlns="" xmlns:a16="http://schemas.microsoft.com/office/drawing/2014/main" id="{71665DEB-BACD-AA5E-8B70-2403FBCBB3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05"/>
          <a:stretch/>
        </p:blipFill>
        <p:spPr bwMode="auto">
          <a:xfrm>
            <a:off x="6946970" y="0"/>
            <a:ext cx="5245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87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5 of 49">
            <a:extLst>
              <a:ext uri="{FF2B5EF4-FFF2-40B4-BE49-F238E27FC236}">
                <a16:creationId xmlns="" xmlns:a16="http://schemas.microsoft.com/office/drawing/2014/main" id="{77866830-21E2-A470-34F3-F2A4CFE96E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97" y="152400"/>
            <a:ext cx="11693008" cy="655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90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="" xmlns:a16="http://schemas.microsoft.com/office/drawing/2014/main" id="{47A4E526-FA8F-9967-D027-EF6D985D2E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49836" y="1039694"/>
            <a:ext cx="6664165" cy="2837799"/>
          </a:xfrm>
        </p:spPr>
        <p:txBody>
          <a:bodyPr>
            <a:noAutofit/>
          </a:bodyPr>
          <a:lstStyle/>
          <a:p>
            <a: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Задача №1:</a:t>
            </a:r>
            <a:b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80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создаём товар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="" xmlns:a16="http://schemas.microsoft.com/office/drawing/2014/main" id="{662FF159-B5A1-01C1-BED7-BEA45D0172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7091" y="4399406"/>
            <a:ext cx="5953496" cy="1655762"/>
          </a:xfrm>
        </p:spPr>
        <p:txBody>
          <a:bodyPr>
            <a:normAutofit/>
          </a:bodyPr>
          <a:lstStyle/>
          <a:p>
            <a:r>
              <a:rPr lang="ru-RU" sz="4400" dirty="0"/>
              <a:t>Тайминг: 20 минут</a:t>
            </a:r>
          </a:p>
        </p:txBody>
      </p:sp>
    </p:spTree>
    <p:extLst>
      <p:ext uri="{BB962C8B-B14F-4D97-AF65-F5344CB8AC3E}">
        <p14:creationId xmlns:p14="http://schemas.microsoft.com/office/powerpoint/2010/main" val="5384855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8BE2E702-39B8-FA20-7D8B-B8FD7750B4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2824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C317F3C8-FAD8-88DD-B920-9E4675982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8661" y="1217366"/>
            <a:ext cx="8017565" cy="2387600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Задача № 2:</a:t>
            </a:r>
            <a:b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пишем продающий текст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4529822-9A3A-B2E3-EB17-6976152B94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176652" y="4227128"/>
            <a:ext cx="5953496" cy="1655762"/>
          </a:xfrm>
        </p:spPr>
        <p:txBody>
          <a:bodyPr>
            <a:normAutofit/>
          </a:bodyPr>
          <a:lstStyle/>
          <a:p>
            <a:r>
              <a:rPr lang="ru-RU" sz="4400" dirty="0"/>
              <a:t>Тайминг: 5 минут</a:t>
            </a:r>
          </a:p>
        </p:txBody>
      </p:sp>
    </p:spTree>
    <p:extLst>
      <p:ext uri="{BB962C8B-B14F-4D97-AF65-F5344CB8AC3E}">
        <p14:creationId xmlns:p14="http://schemas.microsoft.com/office/powerpoint/2010/main" val="14706798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3B4A289F-ADDB-A98A-193B-06D665183993}"/>
              </a:ext>
            </a:extLst>
          </p:cNvPr>
          <p:cNvSpPr txBox="1"/>
          <p:nvPr/>
        </p:nvSpPr>
        <p:spPr>
          <a:xfrm>
            <a:off x="672446" y="2841692"/>
            <a:ext cx="3856382" cy="3724096"/>
          </a:xfrm>
          <a:prstGeom prst="rect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Формула «До — После — Мост» </a:t>
            </a:r>
          </a:p>
          <a:p>
            <a:pPr algn="ctr"/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(</a:t>
            </a:r>
            <a:r>
              <a:rPr lang="ru-RU" sz="2000" b="1" i="1" kern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Before</a:t>
            </a:r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 — </a:t>
            </a:r>
            <a:r>
              <a:rPr lang="ru-RU" sz="2000" b="1" i="1" kern="0" dirty="0" err="1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After</a:t>
            </a:r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 — Bridge)</a:t>
            </a:r>
          </a:p>
          <a:p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ru-RU" sz="2000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ea typeface="Times New Roman" panose="02020603050405020304" pitchFamily="18" charset="0"/>
              </a:rPr>
              <a:t>1. До — обыденный мир с типичными проблемами</a:t>
            </a: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/>
            </a:r>
            <a:b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 2. После — мир, в котором твои проблемы решены</a:t>
            </a:r>
            <a:b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</a:br>
            <a:r>
              <a:rPr lang="ru-RU" sz="2000" b="1" i="1" dirty="0"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 3. Мост — как попасть в мир без проблем с помощью нашего Продукта</a:t>
            </a:r>
            <a:r>
              <a:rPr lang="ru-RU" dirty="0">
                <a:solidFill>
                  <a:srgbClr val="D4137E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D4137E"/>
                </a:solidFill>
                <a:effectLst/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D4137E"/>
                </a:solidFill>
                <a:effectLst/>
                <a:latin typeface="Comic Sans MS" panose="030F0702030302020204" pitchFamily="66" charset="0"/>
              </a:rPr>
              <a:t/>
            </a:r>
            <a:br>
              <a:rPr lang="ru-RU" dirty="0">
                <a:solidFill>
                  <a:srgbClr val="D4137E"/>
                </a:solidFill>
                <a:effectLst/>
                <a:latin typeface="Comic Sans MS" panose="030F0702030302020204" pitchFamily="66" charset="0"/>
              </a:rPr>
            </a:br>
            <a:r>
              <a:rPr lang="ru-RU" dirty="0">
                <a:solidFill>
                  <a:srgbClr val="D4137E"/>
                </a:solidFill>
                <a:effectLst/>
                <a:latin typeface="Comic Sans MS" panose="030F0702030302020204" pitchFamily="66" charset="0"/>
              </a:rPr>
              <a:t>.</a:t>
            </a:r>
            <a:endParaRPr lang="ru-RU" dirty="0">
              <a:solidFill>
                <a:srgbClr val="D4137E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DEEBC426-B6A3-1CDB-919F-A0E082638D69}"/>
              </a:ext>
            </a:extLst>
          </p:cNvPr>
          <p:cNvSpPr txBox="1"/>
          <p:nvPr/>
        </p:nvSpPr>
        <p:spPr>
          <a:xfrm>
            <a:off x="4699493" y="431598"/>
            <a:ext cx="3591340" cy="3877985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Формула The 4 </a:t>
            </a:r>
            <a:r>
              <a:rPr lang="ru-RU" sz="2400" b="1" i="1" kern="0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C’s</a:t>
            </a:r>
            <a:endParaRPr lang="ru-RU" sz="2400" b="1" i="1" kern="0" dirty="0">
              <a:solidFill>
                <a:schemeClr val="accent1">
                  <a:lumMod val="60000"/>
                  <a:lumOff val="40000"/>
                </a:schemeClr>
              </a:solidFill>
              <a:effectLst/>
              <a:ea typeface="Times New Roman" panose="02020603050405020304" pitchFamily="18" charset="0"/>
            </a:endParaRPr>
          </a:p>
          <a:p>
            <a:r>
              <a:rPr lang="ru-RU" sz="24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4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</a:br>
            <a:r>
              <a:rPr lang="ru-RU" sz="2400" b="1" i="1" kern="0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ea typeface="Times New Roman" panose="02020603050405020304" pitchFamily="18" charset="0"/>
              </a:rPr>
              <a:t> 1. Clear — чистый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/>
            </a:r>
            <a:b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2.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Concise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— краткий</a:t>
            </a:r>
            <a:b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3.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Compelling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— неотразимый</a:t>
            </a:r>
            <a:b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 4. </a:t>
            </a:r>
            <a:r>
              <a:rPr lang="ru-RU" sz="2400" b="1" i="1" dirty="0" err="1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Credible</a:t>
            </a:r>
            <a:r>
              <a:rPr lang="ru-RU" sz="2400" b="1" i="1" dirty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 — заслуживающий доверия</a:t>
            </a:r>
            <a:r>
              <a:rPr lang="ru-RU" sz="2400" dirty="0">
                <a:solidFill>
                  <a:schemeClr val="bg1"/>
                </a:solidFill>
                <a:effectLst/>
              </a:rPr>
              <a:t/>
            </a:r>
            <a:br>
              <a:rPr lang="ru-RU" sz="2400" dirty="0">
                <a:solidFill>
                  <a:schemeClr val="bg1"/>
                </a:solidFill>
                <a:effectLst/>
              </a:rPr>
            </a:br>
            <a:r>
              <a:rPr lang="ru-RU" dirty="0">
                <a:solidFill>
                  <a:schemeClr val="bg1"/>
                </a:solidFill>
                <a:effectLst/>
              </a:rPr>
              <a:t/>
            </a:r>
            <a:br>
              <a:rPr lang="ru-RU" dirty="0">
                <a:solidFill>
                  <a:schemeClr val="bg1"/>
                </a:solidFill>
                <a:effectLst/>
              </a:rPr>
            </a:br>
            <a:endParaRPr lang="en-US" dirty="0">
              <a:solidFill>
                <a:schemeClr val="bg1"/>
              </a:solidFill>
              <a:effectLst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79EA8ED7-9417-8623-F2DE-75A2D31F31E1}"/>
              </a:ext>
            </a:extLst>
          </p:cNvPr>
          <p:cNvSpPr txBox="1"/>
          <p:nvPr/>
        </p:nvSpPr>
        <p:spPr>
          <a:xfrm>
            <a:off x="8600661" y="1397778"/>
            <a:ext cx="3260035" cy="5262979"/>
          </a:xfrm>
          <a:prstGeom prst="rect">
            <a:avLst/>
          </a:prstGeo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i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Формула FOREST</a:t>
            </a:r>
          </a:p>
          <a:p>
            <a:r>
              <a:rPr lang="ru-RU" sz="2400" b="1" i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/>
            </a:r>
            <a:br>
              <a:rPr lang="ru-RU" sz="2400" b="1" i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</a:br>
            <a:r>
              <a:rPr lang="ru-RU" sz="2400" b="1" i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 F — </a:t>
            </a:r>
            <a:r>
              <a:rPr lang="ru-RU" sz="2400" b="1" i="1" kern="0" dirty="0" err="1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Features</a:t>
            </a:r>
            <a:r>
              <a:rPr lang="ru-RU" sz="2400" b="1" i="1" kern="0" dirty="0">
                <a:solidFill>
                  <a:srgbClr val="FFFF00"/>
                </a:solidFill>
                <a:effectLst/>
                <a:ea typeface="Times New Roman" panose="02020603050405020304" pitchFamily="18" charset="0"/>
              </a:rPr>
              <a:t> (особенности)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/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> O —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Opportunities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(возможности)</a:t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> R —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Relevance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(актуальность)</a:t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> E —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Examples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(примеры)</a:t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> S —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Scarcity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(редкость)</a:t>
            </a:r>
            <a:br>
              <a:rPr lang="ru-RU" sz="2400" b="1" i="1" dirty="0">
                <a:solidFill>
                  <a:srgbClr val="FFFF00"/>
                </a:solidFill>
                <a:effectLst/>
              </a:rPr>
            </a:br>
            <a:r>
              <a:rPr lang="ru-RU" sz="2400" b="1" i="1" dirty="0">
                <a:solidFill>
                  <a:srgbClr val="FFFF00"/>
                </a:solidFill>
                <a:effectLst/>
              </a:rPr>
              <a:t> T — </a:t>
            </a:r>
            <a:r>
              <a:rPr lang="ru-RU" sz="2400" b="1" i="1" dirty="0" err="1">
                <a:solidFill>
                  <a:srgbClr val="FFFF00"/>
                </a:solidFill>
                <a:effectLst/>
              </a:rPr>
              <a:t>Testimonials</a:t>
            </a:r>
            <a:r>
              <a:rPr lang="ru-RU" sz="2400" b="1" i="1" dirty="0">
                <a:solidFill>
                  <a:srgbClr val="FFFF00"/>
                </a:solidFill>
                <a:effectLst/>
              </a:rPr>
              <a:t> (отзывы)</a:t>
            </a:r>
          </a:p>
        </p:txBody>
      </p:sp>
      <p:pic>
        <p:nvPicPr>
          <p:cNvPr id="6164" name="Picture 20">
            <a:extLst>
              <a:ext uri="{FF2B5EF4-FFF2-40B4-BE49-F238E27FC236}">
                <a16:creationId xmlns="" xmlns:a16="http://schemas.microsoft.com/office/drawing/2014/main" id="{B4B84238-DA8B-4469-E934-7FA4AABB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370" r="30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4"/>
          <a:stretch/>
        </p:blipFill>
        <p:spPr bwMode="auto">
          <a:xfrm>
            <a:off x="1252373" y="634271"/>
            <a:ext cx="2231255" cy="245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6" name="Picture 22">
            <a:extLst>
              <a:ext uri="{FF2B5EF4-FFF2-40B4-BE49-F238E27FC236}">
                <a16:creationId xmlns="" xmlns:a16="http://schemas.microsoft.com/office/drawing/2014/main" id="{34F0AA5B-9A21-7039-DF8F-315898CB6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6638" r="63105">
                        <a14:foregroundMark x1="53443" y1="28300" x2="53443" y2="28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1" t="7418" r="35989" b="18427"/>
          <a:stretch/>
        </p:blipFill>
        <p:spPr bwMode="auto">
          <a:xfrm>
            <a:off x="5453407" y="4471234"/>
            <a:ext cx="1822036" cy="1810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8" name="Picture 24">
            <a:extLst>
              <a:ext uri="{FF2B5EF4-FFF2-40B4-BE49-F238E27FC236}">
                <a16:creationId xmlns="" xmlns:a16="http://schemas.microsoft.com/office/drawing/2014/main" id="{E2D40FA3-9CC6-743D-BA26-B1A78BED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6" b="79432" l="70420" r="95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7" r="1112" b="11742"/>
          <a:stretch/>
        </p:blipFill>
        <p:spPr bwMode="auto">
          <a:xfrm>
            <a:off x="9711771" y="0"/>
            <a:ext cx="1512820" cy="1562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03528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38A0AFC-93E0-07EC-DF27-65C3ECDBA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9798" y="433163"/>
            <a:ext cx="10091057" cy="2171575"/>
          </a:xfrm>
        </p:spPr>
        <p:txBody>
          <a:bodyPr>
            <a:noAutofit/>
          </a:bodyPr>
          <a:lstStyle/>
          <a:p>
            <a:pPr algn="ctr"/>
            <a:r>
              <a:rPr lang="ru-RU" b="1" i="1" kern="0" dirty="0">
                <a:ea typeface="Times New Roman" panose="02020603050405020304" pitchFamily="18" charset="0"/>
              </a:rPr>
              <a:t/>
            </a:r>
            <a:br>
              <a:rPr lang="ru-RU" b="1" i="1" kern="0" dirty="0">
                <a:ea typeface="Times New Roman" panose="02020603050405020304" pitchFamily="18" charset="0"/>
              </a:rPr>
            </a:br>
            <a:r>
              <a:rPr lang="ru-RU" b="1" i="1" kern="0" dirty="0">
                <a:ea typeface="Times New Roman" panose="02020603050405020304" pitchFamily="18" charset="0"/>
              </a:rPr>
              <a:t>Напиши текст о нашем новом продукте….. в формате…. Избегай клише и тавтологий.</a:t>
            </a:r>
            <a:r>
              <a:rPr lang="ru-RU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</a:rPr>
              <a:t/>
            </a:r>
            <a:br>
              <a:rPr lang="ru-RU" b="1" i="1" kern="0" dirty="0">
                <a:solidFill>
                  <a:schemeClr val="accent2">
                    <a:lumMod val="40000"/>
                    <a:lumOff val="60000"/>
                  </a:schemeClr>
                </a:solidFill>
                <a:ea typeface="Times New Roman" panose="02020603050405020304" pitchFamily="18" charset="0"/>
              </a:rPr>
            </a:br>
            <a:r>
              <a:rPr lang="ru-RU" b="1" i="1" kern="0" dirty="0">
                <a:effectLst/>
                <a:ea typeface="Times New Roman" panose="02020603050405020304" pitchFamily="18" charset="0"/>
              </a:rPr>
              <a:t> </a:t>
            </a:r>
            <a:br>
              <a:rPr lang="ru-RU" b="1" i="1" kern="0" dirty="0">
                <a:effectLst/>
                <a:ea typeface="Times New Roman" panose="02020603050405020304" pitchFamily="18" charset="0"/>
              </a:rPr>
            </a:br>
            <a:endParaRPr lang="ru-RU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2724764" y="3039427"/>
            <a:ext cx="8935080" cy="3193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«До — После — Мост»  (</a:t>
            </a:r>
            <a:r>
              <a:rPr lang="ru-RU" sz="3500" b="1" i="1" kern="0" dirty="0" err="1">
                <a:latin typeface="+mj-lt"/>
                <a:ea typeface="Times New Roman" panose="02020603050405020304" pitchFamily="18" charset="0"/>
              </a:rPr>
              <a:t>Before</a:t>
            </a: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 — </a:t>
            </a:r>
            <a:r>
              <a:rPr lang="ru-RU" sz="3500" b="1" i="1" kern="0" dirty="0" err="1">
                <a:latin typeface="+mj-lt"/>
                <a:ea typeface="Times New Roman" panose="02020603050405020304" pitchFamily="18" charset="0"/>
              </a:rPr>
              <a:t>After</a:t>
            </a: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 — </a:t>
            </a:r>
            <a:r>
              <a:rPr lang="ru-RU" sz="3500" b="1" i="1" kern="0" dirty="0" err="1">
                <a:latin typeface="+mj-lt"/>
                <a:ea typeface="Times New Roman" panose="02020603050405020304" pitchFamily="18" charset="0"/>
              </a:rPr>
              <a:t>Bridge</a:t>
            </a: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)</a:t>
            </a:r>
          </a:p>
          <a:p>
            <a:pPr marL="0" indent="0" algn="ctr">
              <a:buNone/>
            </a:pPr>
            <a:endParaRPr lang="ru-RU" sz="3500" b="1" i="1" kern="0" dirty="0">
              <a:latin typeface="+mj-lt"/>
            </a:endParaRPr>
          </a:p>
          <a:p>
            <a:pPr marL="0" indent="0">
              <a:buNone/>
            </a:pPr>
            <a:r>
              <a:rPr lang="ru-RU" sz="3500" b="1" i="1" kern="0" dirty="0" err="1">
                <a:latin typeface="+mj-lt"/>
                <a:ea typeface="Times New Roman" panose="02020603050405020304" pitchFamily="18" charset="0"/>
              </a:rPr>
              <a:t>The</a:t>
            </a: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 4 </a:t>
            </a:r>
            <a:r>
              <a:rPr lang="ru-RU" sz="3500" b="1" i="1" kern="0" dirty="0" err="1">
                <a:latin typeface="+mj-lt"/>
                <a:ea typeface="Times New Roman" panose="02020603050405020304" pitchFamily="18" charset="0"/>
              </a:rPr>
              <a:t>C’s</a:t>
            </a:r>
            <a:endParaRPr lang="ru-RU" sz="3500" b="1" i="1" kern="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500" b="1" i="1" kern="0" dirty="0">
              <a:latin typeface="+mj-lt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500" b="1" i="1" kern="0" dirty="0">
                <a:latin typeface="+mj-lt"/>
                <a:ea typeface="Times New Roman" panose="02020603050405020304" pitchFamily="18" charset="0"/>
              </a:rPr>
              <a:t>FOREST</a:t>
            </a:r>
          </a:p>
          <a:p>
            <a:pPr marL="0" indent="0">
              <a:buNone/>
            </a:pPr>
            <a:endParaRPr lang="ru-RU" sz="3600" b="1" i="1" kern="0" dirty="0"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dirty="0"/>
              <a:t> </a:t>
            </a:r>
          </a:p>
        </p:txBody>
      </p:sp>
      <p:pic>
        <p:nvPicPr>
          <p:cNvPr id="3" name="Picture 20">
            <a:extLst>
              <a:ext uri="{FF2B5EF4-FFF2-40B4-BE49-F238E27FC236}">
                <a16:creationId xmlns="" xmlns:a16="http://schemas.microsoft.com/office/drawing/2014/main" id="{B4B84238-DA8B-4469-E934-7FA4AABB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370" r="30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4"/>
          <a:stretch/>
        </p:blipFill>
        <p:spPr bwMode="auto">
          <a:xfrm>
            <a:off x="1265251" y="2604738"/>
            <a:ext cx="1310523" cy="1439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2">
            <a:extLst>
              <a:ext uri="{FF2B5EF4-FFF2-40B4-BE49-F238E27FC236}">
                <a16:creationId xmlns="" xmlns:a16="http://schemas.microsoft.com/office/drawing/2014/main" id="{34F0AA5B-9A21-7039-DF8F-315898CB6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36638" r="63105">
                        <a14:foregroundMark x1="53443" y1="28300" x2="53443" y2="28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1" t="7418" r="35989" b="18427"/>
          <a:stretch/>
        </p:blipFill>
        <p:spPr bwMode="auto">
          <a:xfrm>
            <a:off x="1419798" y="3720569"/>
            <a:ext cx="1045596" cy="1038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4">
            <a:extLst>
              <a:ext uri="{FF2B5EF4-FFF2-40B4-BE49-F238E27FC236}">
                <a16:creationId xmlns="" xmlns:a16="http://schemas.microsoft.com/office/drawing/2014/main" id="{E2D40FA3-9CC6-743D-BA26-B1A78BED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826" b="79432" l="70420" r="95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7" r="1112" b="11742"/>
          <a:stretch/>
        </p:blipFill>
        <p:spPr bwMode="auto">
          <a:xfrm>
            <a:off x="1302992" y="4623515"/>
            <a:ext cx="1272782" cy="13142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94551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="" xmlns:a16="http://schemas.microsoft.com/office/drawing/2014/main" id="{4CEC7428-1373-750B-C3AE-FBA95B5E0EC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5319" y="2441424"/>
            <a:ext cx="6375185" cy="4249061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AE9F06-FF65-1054-85E0-03C8BB1CE075}"/>
              </a:ext>
            </a:extLst>
          </p:cNvPr>
          <p:cNvSpPr txBox="1"/>
          <p:nvPr/>
        </p:nvSpPr>
        <p:spPr>
          <a:xfrm>
            <a:off x="1908312" y="502432"/>
            <a:ext cx="935603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>
                <a:solidFill>
                  <a:schemeClr val="bg1"/>
                </a:solidFill>
                <a:effectLst/>
                <a:latin typeface="+mj-lt"/>
              </a:rPr>
              <a:t>Согласно определению, данному американским экономистом и маркетологом Филипом Котлером в книге «Основы маркетинга», маркетинг — это вид человеческой деятельности, направленный на удовлетворение нужд и потребностей посредством обмена.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288288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="" xmlns:a16="http://schemas.microsoft.com/office/drawing/2014/main" id="{0C5117F7-DD33-940A-033F-B6C461F941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43976" y="1287084"/>
            <a:ext cx="6274253" cy="3237837"/>
          </a:xfrm>
        </p:spPr>
        <p:txBody>
          <a:bodyPr>
            <a:noAutofit/>
          </a:bodyPr>
          <a:lstStyle/>
          <a:p>
            <a: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Задача № 3:</a:t>
            </a:r>
            <a:b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7200" b="1" i="1" dirty="0">
                <a:solidFill>
                  <a:schemeClr val="accent1">
                    <a:lumMod val="60000"/>
                    <a:lumOff val="40000"/>
                  </a:schemeClr>
                </a:solidFill>
              </a:rPr>
              <a:t>создаём рекламное фото</a:t>
            </a:r>
          </a:p>
        </p:txBody>
      </p:sp>
      <p:sp>
        <p:nvSpPr>
          <p:cNvPr id="5" name="Подзаголовок 4">
            <a:extLst>
              <a:ext uri="{FF2B5EF4-FFF2-40B4-BE49-F238E27FC236}">
                <a16:creationId xmlns="" xmlns:a16="http://schemas.microsoft.com/office/drawing/2014/main" id="{12EE5801-B8BA-CD4B-E5F1-F19DC425C3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77947" y="4762353"/>
            <a:ext cx="5953496" cy="1655762"/>
          </a:xfrm>
        </p:spPr>
        <p:txBody>
          <a:bodyPr>
            <a:normAutofit/>
          </a:bodyPr>
          <a:lstStyle/>
          <a:p>
            <a:r>
              <a:rPr lang="ru-RU" sz="4400" b="1" dirty="0"/>
              <a:t>Тайминг: 7 минут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="" xmlns:a16="http://schemas.microsoft.com/office/drawing/2014/main" id="{4D6BE08D-1F86-67FE-DAF2-03441D6A57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76" y="522852"/>
            <a:ext cx="5877947" cy="587794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0439189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extLst>
              <a:ext uri="{FF2B5EF4-FFF2-40B4-BE49-F238E27FC236}">
                <a16:creationId xmlns="" xmlns:a16="http://schemas.microsoft.com/office/drawing/2014/main" id="{56474CA3-9AF9-1FEE-81EC-1426183A7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33" y="3469609"/>
            <a:ext cx="3172262" cy="32847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>
            <a:extLst>
              <a:ext uri="{FF2B5EF4-FFF2-40B4-BE49-F238E27FC236}">
                <a16:creationId xmlns="" xmlns:a16="http://schemas.microsoft.com/office/drawing/2014/main" id="{574960D7-0644-2A34-BF88-9197CAD1C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582" y="3242916"/>
            <a:ext cx="3843130" cy="3511489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835DFA-BC16-5C46-2C44-31EBA647FC73}"/>
              </a:ext>
            </a:extLst>
          </p:cNvPr>
          <p:cNvSpPr txBox="1"/>
          <p:nvPr/>
        </p:nvSpPr>
        <p:spPr>
          <a:xfrm>
            <a:off x="1068434" y="437320"/>
            <a:ext cx="1094629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Наши украшения для цветочных горшков воплощают концепцию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the</a:t>
            </a:r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4 </a:t>
            </a:r>
            <a:r>
              <a:rPr lang="ru-RU" b="0" i="0" dirty="0" err="1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c’s</a:t>
            </a:r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– сочетание четырех основных факторов, которые делают их неповторимыми.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Во-первых, это цвет. Мы тщательно отбираем прекрасные цветочные мотивы, чтобы ваши горшки стали настоящими произведениями искусства.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Во-вторых, у нас есть классичность – дизайн, который прослужит вам годы и останется стильным в любой эпохе. 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Третий аспект – качество. Мы используем только натуральные и долговечные материалы, чтобы гарантировать долговечность и функциональность наших украшений.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 И, наконец, комфорт – мы уделяем особое внимание деталям, чтобы создать удобство использования для вас и ваших растений. Все это позволяет нам создавать уникальные украшения для цветочных горшков, которые будут радовать вас и ваших гостей каждый день.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205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>
            <a:extLst>
              <a:ext uri="{FF2B5EF4-FFF2-40B4-BE49-F238E27FC236}">
                <a16:creationId xmlns="" xmlns:a16="http://schemas.microsoft.com/office/drawing/2014/main" id="{7E6E7DE2-D501-7AC4-84B3-54263E7F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130" y="0"/>
            <a:ext cx="448310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A7FD150-BE23-C372-3B26-2DA6B15F14DA}"/>
              </a:ext>
            </a:extLst>
          </p:cNvPr>
          <p:cNvSpPr txBox="1"/>
          <p:nvPr/>
        </p:nvSpPr>
        <p:spPr>
          <a:xfrm>
            <a:off x="1603513" y="335845"/>
            <a:ext cx="498281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Интригующий, смешной и оригинальный – таков наш новый брелок-миньон! Вдохновленный популярным анимационным фильмом, он станет вашим незаменимым спутником на каждом шагу. 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Невероятные детали и безупречное исполнение делают его не просто аксессуаром, а стильным украшением, которое отразит вашу индивидуальность. Уникальная возможность привнести игривость и изюминку в вашу жизнь – это наш брелок-миньон! </a:t>
            </a:r>
          </a:p>
          <a:p>
            <a:r>
              <a:rPr lang="ru-RU" b="0" i="0" dirty="0">
                <a:solidFill>
                  <a:schemeClr val="bg1"/>
                </a:solidFill>
                <a:effectLst/>
                <a:latin typeface="Noto Sans" panose="020B0502040504020204" pitchFamily="34" charset="0"/>
              </a:rPr>
              <a:t>Так что не упустите шанс удивить и порадовать себя и своих близких уникальным подарком, который станет ярким символом радости и доброго настроения. Ведь каждый момент в нашей жизни стоит запоминать со смехом и счастьем, и с этим милым брелоком-миньоном ваши дни будут наполнены улыбками и радостью.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354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="" xmlns:a16="http://schemas.microsoft.com/office/drawing/2014/main" id="{7DD8EDAF-B573-4B90-56A0-93D70FFBEB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1495" y="-6971"/>
            <a:ext cx="4921250" cy="6858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9">
            <a:extLst>
              <a:ext uri="{FF2B5EF4-FFF2-40B4-BE49-F238E27FC236}">
                <a16:creationId xmlns="" xmlns:a16="http://schemas.microsoft.com/office/drawing/2014/main" id="{7CE24868-FB7B-2F1D-9462-9C361C2245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47320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9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-apple-system"/>
              </a:rPr>
              <a:t>"!</a:t>
            </a:r>
            <a:r>
              <a:rPr kumimoji="0" lang="ru-RU" altLang="ru-RU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 </a:t>
            </a:r>
            <a:r>
              <a:rPr kumimoji="0" lang="ru-RU" altLang="ru-RU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 </a:t>
            </a:r>
            <a:r>
              <a: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9226" name="Picture 10" descr="✨">
            <a:extLst>
              <a:ext uri="{FF2B5EF4-FFF2-40B4-BE49-F238E27FC236}">
                <a16:creationId xmlns="" xmlns:a16="http://schemas.microsoft.com/office/drawing/2014/main" id="{9FF15EE5-6FAE-1D59-82C6-670A4A5625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888" y="-7540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7" name="Picture 11" descr="💍">
            <a:extLst>
              <a:ext uri="{FF2B5EF4-FFF2-40B4-BE49-F238E27FC236}">
                <a16:creationId xmlns="" xmlns:a16="http://schemas.microsoft.com/office/drawing/2014/main" id="{094CA3B5-2E53-FBFE-7CDF-F140F928AE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113" y="-3429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8" name="Picture 12" descr="👑">
            <a:extLst>
              <a:ext uri="{FF2B5EF4-FFF2-40B4-BE49-F238E27FC236}">
                <a16:creationId xmlns="" xmlns:a16="http://schemas.microsoft.com/office/drawing/2014/main" id="{E349FE10-5254-11D0-A552-620BF5E6BD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3413" y="-68263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9" name="Picture 13" descr="🌸">
            <a:extLst>
              <a:ext uri="{FF2B5EF4-FFF2-40B4-BE49-F238E27FC236}">
                <a16:creationId xmlns="" xmlns:a16="http://schemas.microsoft.com/office/drawing/2014/main" id="{E5E95157-D219-36EB-9BCF-D1F3F5AA0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0850" y="20637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30" name="Picture 14" descr="🌵">
            <a:extLst>
              <a:ext uri="{FF2B5EF4-FFF2-40B4-BE49-F238E27FC236}">
                <a16:creationId xmlns="" xmlns:a16="http://schemas.microsoft.com/office/drawing/2014/main" id="{7622CFB3-F447-0A9D-9B8D-087E75285E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163" y="479425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6140C6BD-6822-AD4E-7E03-D901B9E4FCD9}"/>
              </a:ext>
            </a:extLst>
          </p:cNvPr>
          <p:cNvSpPr txBox="1"/>
          <p:nvPr/>
        </p:nvSpPr>
        <p:spPr>
          <a:xfrm>
            <a:off x="4784459" y="184666"/>
            <a:ext cx="7345562" cy="6313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Ты постоянно теряешь свои кольца, не знаешь, где их положить, чтобы не потерять? Все это – в прошлом! Мы рады представить тебе новую, уникальную подставку для колец в виде кактуса, которая изменит твою жизнь.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Больше не нужно искать место для хранения твоих украшений – теперь у тебя есть стильный и удобный аксессуар, который безупречно впишется в интерьер любого помещения. Каждая отдельная ветвь этого красивого кактуса специально создана для того, чтобы ты могла удобно размещать на них свои кольца и хранить их в одном месте.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Она не только практична</a:t>
            </a:r>
            <a:r>
              <a:rPr lang="ru-RU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но и является симпатичным декоративным элементом, который добавит  радости любую комнату. Независимо от того, оформлен ли твой дом в современном стиле или традиционно классическом, наша подставка для колец прекрасно впишется в любой интерьер.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kern="1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Позволь себе быть по-настоящему модной и стильной, сохраняя при этом порядок в вещах. Закажи свою собственную подставку для колец в виде кактуса сегодня и наслаждайся результатом!</a:t>
            </a:r>
          </a:p>
        </p:txBody>
      </p:sp>
    </p:spTree>
    <p:extLst>
      <p:ext uri="{BB962C8B-B14F-4D97-AF65-F5344CB8AC3E}">
        <p14:creationId xmlns:p14="http://schemas.microsoft.com/office/powerpoint/2010/main" val="913082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930066" y="1091355"/>
            <a:ext cx="6261934" cy="3702364"/>
          </a:xfrm>
        </p:spPr>
        <p:txBody>
          <a:bodyPr>
            <a:noAutofit/>
          </a:bodyPr>
          <a:lstStyle/>
          <a:p>
            <a:r>
              <a:rPr lang="ru-RU" sz="9600" b="1" i="1" dirty="0"/>
              <a:t>Сегодня мы научились…</a:t>
            </a:r>
          </a:p>
        </p:txBody>
      </p:sp>
      <p:pic>
        <p:nvPicPr>
          <p:cNvPr id="1026" name="Picture 2" descr="https://aif-s3.aif.ru/images/032/363/829165572444a49210c78e739f57a1d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2" r="27541"/>
          <a:stretch/>
        </p:blipFill>
        <p:spPr bwMode="auto">
          <a:xfrm>
            <a:off x="0" y="-1"/>
            <a:ext cx="567465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03286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sunhome.ru/journal/213/kto-takoi-umnii-chelovek.ori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r="11320"/>
          <a:stretch/>
        </p:blipFill>
        <p:spPr bwMode="auto">
          <a:xfrm>
            <a:off x="0" y="0"/>
            <a:ext cx="87669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022365" y="277207"/>
            <a:ext cx="6169635" cy="2826601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РЕФЛЕКСИЯ</a:t>
            </a:r>
            <a:b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72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«Три М»</a:t>
            </a:r>
          </a:p>
        </p:txBody>
      </p:sp>
    </p:spTree>
    <p:extLst>
      <p:ext uri="{BB962C8B-B14F-4D97-AF65-F5344CB8AC3E}">
        <p14:creationId xmlns:p14="http://schemas.microsoft.com/office/powerpoint/2010/main" val="21677830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="" xmlns:a16="http://schemas.microsoft.com/office/drawing/2014/main" id="{6E213A8F-E79C-A0CE-554A-3239B94794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401" y="477079"/>
            <a:ext cx="10587016" cy="5955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hlinkClick r:id="rId3"/>
            <a:extLst>
              <a:ext uri="{FF2B5EF4-FFF2-40B4-BE49-F238E27FC236}">
                <a16:creationId xmlns="" xmlns:a16="http://schemas.microsoft.com/office/drawing/2014/main" id="{81EF17CE-B453-717C-8C6F-52476F4575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64" r="5238" b="8447"/>
          <a:stretch/>
        </p:blipFill>
        <p:spPr bwMode="auto">
          <a:xfrm>
            <a:off x="1101401" y="477079"/>
            <a:ext cx="2304408" cy="200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008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C245FC5-1829-1CCA-2311-0C98345C2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/>
              <a:t>А есть ли у вас опыт продаж?</a:t>
            </a:r>
          </a:p>
        </p:txBody>
      </p:sp>
      <p:pic>
        <p:nvPicPr>
          <p:cNvPr id="2054" name="Picture 6">
            <a:extLst>
              <a:ext uri="{FF2B5EF4-FFF2-40B4-BE49-F238E27FC236}">
                <a16:creationId xmlns="" xmlns:a16="http://schemas.microsoft.com/office/drawing/2014/main" id="{B1E94E89-6706-46B8-B21E-569565DD49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62" y="1707234"/>
            <a:ext cx="7661543" cy="51076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="" xmlns:a16="http://schemas.microsoft.com/office/drawing/2014/main" id="{5699D407-C478-E0A3-285B-AD45B6E63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10" b="89918" l="9961" r="89908">
                        <a14:foregroundMark x1="55701" y1="8810" x2="55701" y2="8810"/>
                        <a14:foregroundMark x1="45872" y1="82198" x2="45872" y2="82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870" y="2187626"/>
            <a:ext cx="2643624" cy="3814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5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Странная пицца в виде черепахи">
            <a:extLst>
              <a:ext uri="{FF2B5EF4-FFF2-40B4-BE49-F238E27FC236}">
                <a16:creationId xmlns="" xmlns:a16="http://schemas.microsoft.com/office/drawing/2014/main" id="{B36A3DC6-60BB-2E9A-6118-661AC61E3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9521">
            <a:off x="298234" y="2978960"/>
            <a:ext cx="3154846" cy="420646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Фото: amazon">
            <a:extLst>
              <a:ext uri="{FF2B5EF4-FFF2-40B4-BE49-F238E27FC236}">
                <a16:creationId xmlns="" xmlns:a16="http://schemas.microsoft.com/office/drawing/2014/main" id="{A521478C-D954-300F-A5DF-44D4BB0841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38" t="4934" r="3637" b="4934"/>
          <a:stretch/>
        </p:blipFill>
        <p:spPr bwMode="auto">
          <a:xfrm rot="20921024">
            <a:off x="7437328" y="3716922"/>
            <a:ext cx="4793975" cy="299954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Фото: pinterest">
            <a:extLst>
              <a:ext uri="{FF2B5EF4-FFF2-40B4-BE49-F238E27FC236}">
                <a16:creationId xmlns="" xmlns:a16="http://schemas.microsoft.com/office/drawing/2014/main" id="{EA1436B0-1A21-13DF-A240-B3F4781A60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54072">
            <a:off x="278670" y="415150"/>
            <a:ext cx="3756964" cy="2817723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>
            <a:extLst>
              <a:ext uri="{FF2B5EF4-FFF2-40B4-BE49-F238E27FC236}">
                <a16:creationId xmlns="" xmlns:a16="http://schemas.microsoft.com/office/drawing/2014/main" id="{425BEF47-6F4B-CF8D-6EF0-28E517A775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>
            <a:extLst>
              <a:ext uri="{FF2B5EF4-FFF2-40B4-BE49-F238E27FC236}">
                <a16:creationId xmlns="" xmlns:a16="http://schemas.microsoft.com/office/drawing/2014/main" id="{E4D41D3C-53F2-137D-CCD0-13F7B4358A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208" y="238962"/>
            <a:ext cx="3563825" cy="31637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мусор ">
            <a:extLst>
              <a:ext uri="{FF2B5EF4-FFF2-40B4-BE49-F238E27FC236}">
                <a16:creationId xmlns="" xmlns:a16="http://schemas.microsoft.com/office/drawing/2014/main" id="{35C946ED-FDA0-DCF6-565C-087D3F66D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01" r="11056"/>
          <a:stretch/>
        </p:blipFill>
        <p:spPr bwMode="auto">
          <a:xfrm rot="1131030">
            <a:off x="8082104" y="347944"/>
            <a:ext cx="3882887" cy="3216326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>
            <a:extLst>
              <a:ext uri="{FF2B5EF4-FFF2-40B4-BE49-F238E27FC236}">
                <a16:creationId xmlns="" xmlns:a16="http://schemas.microsoft.com/office/drawing/2014/main" id="{2FE43CE4-CE29-F261-150E-88222BA680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828" y="2966244"/>
            <a:ext cx="4043966" cy="423189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460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87E3D4F-0480-0477-6C49-9E8A723C3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i="1" dirty="0" smtClean="0"/>
              <a:t>Цель занятия:</a:t>
            </a:r>
            <a:endParaRPr lang="ru-RU" b="1" i="1" dirty="0"/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2026942-3FC0-6AE6-3851-FBBF24D0A5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714463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b="1" dirty="0"/>
          </a:p>
          <a:p>
            <a:r>
              <a:rPr lang="ru-RU" sz="3600" dirty="0" smtClean="0"/>
              <a:t>Пройти путь от замысла (прототипа) продукта до создания и продвижения товара, созданного на его основе;</a:t>
            </a:r>
          </a:p>
          <a:p>
            <a:r>
              <a:rPr lang="ru-RU" sz="3600" dirty="0" smtClean="0"/>
              <a:t>Убедиться, </a:t>
            </a:r>
            <a:r>
              <a:rPr lang="ru-RU" sz="3600" dirty="0"/>
              <a:t>что страх продаж – это всего лишь иллюзия, которая может быть побеждена. </a:t>
            </a:r>
            <a:endParaRPr lang="ru-RU" sz="3600" dirty="0" smtClean="0"/>
          </a:p>
          <a:p>
            <a:r>
              <a:rPr lang="ru-RU" sz="3600" dirty="0" smtClean="0"/>
              <a:t>Формирование </a:t>
            </a:r>
            <a:r>
              <a:rPr lang="en-US" sz="3600" dirty="0" smtClean="0"/>
              <a:t>Soft skills</a:t>
            </a:r>
            <a:r>
              <a:rPr lang="ru-RU" sz="3600" dirty="0" smtClean="0"/>
              <a:t>.</a:t>
            </a:r>
            <a:endParaRPr lang="ru-RU" sz="36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193303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EC9C45-5498-884F-B1E1-489210D4F9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b="1" i="1" dirty="0"/>
              <a:t>задачи</a:t>
            </a:r>
            <a:endParaRPr lang="x-none" sz="6600" b="1" i="1" dirty="0"/>
          </a:p>
        </p:txBody>
      </p:sp>
      <p:grpSp>
        <p:nvGrpSpPr>
          <p:cNvPr id="63" name="组合 43">
            <a:extLst>
              <a:ext uri="{FF2B5EF4-FFF2-40B4-BE49-F238E27FC236}">
                <a16:creationId xmlns="" xmlns:a16="http://schemas.microsoft.com/office/drawing/2014/main" id="{B29E5567-C76F-3C45-8557-7FFE041FE30F}"/>
              </a:ext>
            </a:extLst>
          </p:cNvPr>
          <p:cNvGrpSpPr/>
          <p:nvPr/>
        </p:nvGrpSpPr>
        <p:grpSpPr>
          <a:xfrm>
            <a:off x="4679824" y="2313816"/>
            <a:ext cx="3329201" cy="3327668"/>
            <a:chOff x="3347856" y="1888809"/>
            <a:chExt cx="2663825" cy="2662237"/>
          </a:xfrm>
          <a:solidFill>
            <a:schemeClr val="bg1">
              <a:lumMod val="95000"/>
            </a:schemeClr>
          </a:solidFill>
        </p:grpSpPr>
        <p:sp>
          <p:nvSpPr>
            <p:cNvPr id="64" name="Freeform 9">
              <a:extLst>
                <a:ext uri="{FF2B5EF4-FFF2-40B4-BE49-F238E27FC236}">
                  <a16:creationId xmlns="" xmlns:a16="http://schemas.microsoft.com/office/drawing/2014/main" id="{81FDF239-07A1-0149-8D22-FD607EDC3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347856" y="1888809"/>
              <a:ext cx="2663825" cy="2662237"/>
            </a:xfrm>
            <a:custGeom>
              <a:avLst/>
              <a:gdLst>
                <a:gd name="T0" fmla="*/ 0 w 986"/>
                <a:gd name="T1" fmla="*/ 817 h 986"/>
                <a:gd name="T2" fmla="*/ 75 w 986"/>
                <a:gd name="T3" fmla="*/ 741 h 986"/>
                <a:gd name="T4" fmla="*/ 741 w 986"/>
                <a:gd name="T5" fmla="*/ 741 h 986"/>
                <a:gd name="T6" fmla="*/ 741 w 986"/>
                <a:gd name="T7" fmla="*/ 75 h 986"/>
                <a:gd name="T8" fmla="*/ 817 w 986"/>
                <a:gd name="T9" fmla="*/ 0 h 986"/>
                <a:gd name="T10" fmla="*/ 986 w 986"/>
                <a:gd name="T11" fmla="*/ 408 h 986"/>
                <a:gd name="T12" fmla="*/ 817 w 986"/>
                <a:gd name="T13" fmla="*/ 817 h 986"/>
                <a:gd name="T14" fmla="*/ 408 w 986"/>
                <a:gd name="T15" fmla="*/ 986 h 986"/>
                <a:gd name="T16" fmla="*/ 0 w 986"/>
                <a:gd name="T17" fmla="*/ 817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6" h="986">
                  <a:moveTo>
                    <a:pt x="0" y="817"/>
                  </a:moveTo>
                  <a:cubicBezTo>
                    <a:pt x="75" y="741"/>
                    <a:pt x="75" y="741"/>
                    <a:pt x="75" y="741"/>
                  </a:cubicBezTo>
                  <a:cubicBezTo>
                    <a:pt x="259" y="925"/>
                    <a:pt x="558" y="925"/>
                    <a:pt x="741" y="741"/>
                  </a:cubicBezTo>
                  <a:cubicBezTo>
                    <a:pt x="925" y="558"/>
                    <a:pt x="925" y="259"/>
                    <a:pt x="741" y="75"/>
                  </a:cubicBezTo>
                  <a:cubicBezTo>
                    <a:pt x="817" y="0"/>
                    <a:pt x="817" y="0"/>
                    <a:pt x="817" y="0"/>
                  </a:cubicBezTo>
                  <a:cubicBezTo>
                    <a:pt x="926" y="109"/>
                    <a:pt x="986" y="254"/>
                    <a:pt x="986" y="408"/>
                  </a:cubicBezTo>
                  <a:cubicBezTo>
                    <a:pt x="986" y="563"/>
                    <a:pt x="926" y="708"/>
                    <a:pt x="817" y="817"/>
                  </a:cubicBezTo>
                  <a:cubicBezTo>
                    <a:pt x="708" y="926"/>
                    <a:pt x="563" y="986"/>
                    <a:pt x="408" y="986"/>
                  </a:cubicBezTo>
                  <a:cubicBezTo>
                    <a:pt x="254" y="986"/>
                    <a:pt x="109" y="926"/>
                    <a:pt x="0" y="81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5" name="TextBox 144">
              <a:extLst>
                <a:ext uri="{FF2B5EF4-FFF2-40B4-BE49-F238E27FC236}">
                  <a16:creationId xmlns="" xmlns:a16="http://schemas.microsoft.com/office/drawing/2014/main" id="{5E8D21F1-AD54-5249-BC42-0D5BA840E086}"/>
                </a:ext>
              </a:extLst>
            </p:cNvPr>
            <p:cNvSpPr txBox="1"/>
            <p:nvPr/>
          </p:nvSpPr>
          <p:spPr>
            <a:xfrm>
              <a:off x="5215273" y="3837624"/>
              <a:ext cx="311934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A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6" name="组合 46">
            <a:extLst>
              <a:ext uri="{FF2B5EF4-FFF2-40B4-BE49-F238E27FC236}">
                <a16:creationId xmlns="" xmlns:a16="http://schemas.microsoft.com/office/drawing/2014/main" id="{D47FDB68-2CCD-1C46-ACE8-73DAC7CC274B}"/>
              </a:ext>
            </a:extLst>
          </p:cNvPr>
          <p:cNvGrpSpPr/>
          <p:nvPr/>
        </p:nvGrpSpPr>
        <p:grpSpPr>
          <a:xfrm>
            <a:off x="4360392" y="1982444"/>
            <a:ext cx="2747881" cy="2748252"/>
            <a:chOff x="3092268" y="1623697"/>
            <a:chExt cx="2198688" cy="2198687"/>
          </a:xfrm>
          <a:solidFill>
            <a:schemeClr val="bg1">
              <a:lumMod val="95000"/>
            </a:schemeClr>
          </a:solidFill>
        </p:grpSpPr>
        <p:sp>
          <p:nvSpPr>
            <p:cNvPr id="67" name="Freeform 7">
              <a:extLst>
                <a:ext uri="{FF2B5EF4-FFF2-40B4-BE49-F238E27FC236}">
                  <a16:creationId xmlns="" xmlns:a16="http://schemas.microsoft.com/office/drawing/2014/main" id="{636CBEF0-F258-B746-9A2B-D1BEC9B8A61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2268" y="1623697"/>
              <a:ext cx="2198688" cy="2198687"/>
            </a:xfrm>
            <a:custGeom>
              <a:avLst/>
              <a:gdLst>
                <a:gd name="T0" fmla="*/ 174 w 814"/>
                <a:gd name="T1" fmla="*/ 814 h 814"/>
                <a:gd name="T2" fmla="*/ 179 w 814"/>
                <a:gd name="T3" fmla="*/ 179 h 814"/>
                <a:gd name="T4" fmla="*/ 814 w 814"/>
                <a:gd name="T5" fmla="*/ 174 h 814"/>
                <a:gd name="T6" fmla="*/ 739 w 814"/>
                <a:gd name="T7" fmla="*/ 249 h 814"/>
                <a:gd name="T8" fmla="*/ 255 w 814"/>
                <a:gd name="T9" fmla="*/ 255 h 814"/>
                <a:gd name="T10" fmla="*/ 250 w 814"/>
                <a:gd name="T11" fmla="*/ 738 h 814"/>
                <a:gd name="T12" fmla="*/ 174 w 814"/>
                <a:gd name="T13" fmla="*/ 814 h 8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14" h="814">
                  <a:moveTo>
                    <a:pt x="174" y="814"/>
                  </a:moveTo>
                  <a:cubicBezTo>
                    <a:pt x="0" y="640"/>
                    <a:pt x="3" y="355"/>
                    <a:pt x="179" y="179"/>
                  </a:cubicBezTo>
                  <a:cubicBezTo>
                    <a:pt x="356" y="2"/>
                    <a:pt x="641" y="0"/>
                    <a:pt x="814" y="174"/>
                  </a:cubicBezTo>
                  <a:cubicBezTo>
                    <a:pt x="739" y="249"/>
                    <a:pt x="739" y="249"/>
                    <a:pt x="739" y="249"/>
                  </a:cubicBezTo>
                  <a:cubicBezTo>
                    <a:pt x="607" y="117"/>
                    <a:pt x="390" y="120"/>
                    <a:pt x="255" y="255"/>
                  </a:cubicBezTo>
                  <a:cubicBezTo>
                    <a:pt x="120" y="389"/>
                    <a:pt x="118" y="606"/>
                    <a:pt x="250" y="738"/>
                  </a:cubicBezTo>
                  <a:lnTo>
                    <a:pt x="174" y="81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68" name="TextBox 152">
              <a:extLst>
                <a:ext uri="{FF2B5EF4-FFF2-40B4-BE49-F238E27FC236}">
                  <a16:creationId xmlns="" xmlns:a16="http://schemas.microsoft.com/office/drawing/2014/main" id="{77C7F141-8A3E-3A49-BB3B-C1AE4189C964}"/>
                </a:ext>
              </a:extLst>
            </p:cNvPr>
            <p:cNvSpPr txBox="1"/>
            <p:nvPr/>
          </p:nvSpPr>
          <p:spPr>
            <a:xfrm>
              <a:off x="3808197" y="1809956"/>
              <a:ext cx="32732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D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69" name="组合 49">
            <a:extLst>
              <a:ext uri="{FF2B5EF4-FFF2-40B4-BE49-F238E27FC236}">
                <a16:creationId xmlns="" xmlns:a16="http://schemas.microsoft.com/office/drawing/2014/main" id="{6295011B-D86F-7246-9606-05CFAC330370}"/>
              </a:ext>
            </a:extLst>
          </p:cNvPr>
          <p:cNvGrpSpPr/>
          <p:nvPr/>
        </p:nvGrpSpPr>
        <p:grpSpPr>
          <a:xfrm>
            <a:off x="5112242" y="2627642"/>
            <a:ext cx="1414613" cy="1414803"/>
            <a:chOff x="3736793" y="2269809"/>
            <a:chExt cx="1131888" cy="1131887"/>
          </a:xfrm>
          <a:solidFill>
            <a:schemeClr val="bg1">
              <a:lumMod val="95000"/>
            </a:schemeClr>
          </a:solidFill>
        </p:grpSpPr>
        <p:sp>
          <p:nvSpPr>
            <p:cNvPr id="70" name="Freeform 6">
              <a:extLst>
                <a:ext uri="{FF2B5EF4-FFF2-40B4-BE49-F238E27FC236}">
                  <a16:creationId xmlns="" xmlns:a16="http://schemas.microsoft.com/office/drawing/2014/main" id="{60DDDB96-D0E4-784E-BA45-7297C52B3F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6793" y="2269809"/>
              <a:ext cx="1131888" cy="1131887"/>
            </a:xfrm>
            <a:custGeom>
              <a:avLst/>
              <a:gdLst>
                <a:gd name="T0" fmla="*/ 91 w 419"/>
                <a:gd name="T1" fmla="*/ 419 h 419"/>
                <a:gd name="T2" fmla="*/ 91 w 419"/>
                <a:gd name="T3" fmla="*/ 91 h 419"/>
                <a:gd name="T4" fmla="*/ 419 w 419"/>
                <a:gd name="T5" fmla="*/ 91 h 419"/>
                <a:gd name="T6" fmla="*/ 344 w 419"/>
                <a:gd name="T7" fmla="*/ 166 h 419"/>
                <a:gd name="T8" fmla="*/ 167 w 419"/>
                <a:gd name="T9" fmla="*/ 166 h 419"/>
                <a:gd name="T10" fmla="*/ 167 w 419"/>
                <a:gd name="T11" fmla="*/ 343 h 419"/>
                <a:gd name="T12" fmla="*/ 91 w 419"/>
                <a:gd name="T13" fmla="*/ 41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19" h="419">
                  <a:moveTo>
                    <a:pt x="91" y="419"/>
                  </a:moveTo>
                  <a:cubicBezTo>
                    <a:pt x="0" y="329"/>
                    <a:pt x="0" y="181"/>
                    <a:pt x="91" y="91"/>
                  </a:cubicBezTo>
                  <a:cubicBezTo>
                    <a:pt x="181" y="0"/>
                    <a:pt x="329" y="0"/>
                    <a:pt x="419" y="91"/>
                  </a:cubicBezTo>
                  <a:cubicBezTo>
                    <a:pt x="344" y="166"/>
                    <a:pt x="344" y="166"/>
                    <a:pt x="344" y="166"/>
                  </a:cubicBezTo>
                  <a:cubicBezTo>
                    <a:pt x="295" y="117"/>
                    <a:pt x="215" y="117"/>
                    <a:pt x="167" y="166"/>
                  </a:cubicBezTo>
                  <a:cubicBezTo>
                    <a:pt x="118" y="215"/>
                    <a:pt x="118" y="295"/>
                    <a:pt x="167" y="343"/>
                  </a:cubicBezTo>
                  <a:lnTo>
                    <a:pt x="91" y="41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1" name="TextBox 150">
              <a:extLst>
                <a:ext uri="{FF2B5EF4-FFF2-40B4-BE49-F238E27FC236}">
                  <a16:creationId xmlns="" xmlns:a16="http://schemas.microsoft.com/office/drawing/2014/main" id="{AD9AF58B-7D31-7449-9000-D39005200554}"/>
                </a:ext>
              </a:extLst>
            </p:cNvPr>
            <p:cNvSpPr txBox="1"/>
            <p:nvPr/>
          </p:nvSpPr>
          <p:spPr>
            <a:xfrm>
              <a:off x="4013937" y="2370026"/>
              <a:ext cx="309369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C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72" name="组合 52">
            <a:extLst>
              <a:ext uri="{FF2B5EF4-FFF2-40B4-BE49-F238E27FC236}">
                <a16:creationId xmlns="" xmlns:a16="http://schemas.microsoft.com/office/drawing/2014/main" id="{B88FB5A1-CF00-6549-8A63-F8DA0F4A3C43}"/>
              </a:ext>
            </a:extLst>
          </p:cNvPr>
          <p:cNvGrpSpPr/>
          <p:nvPr/>
        </p:nvGrpSpPr>
        <p:grpSpPr>
          <a:xfrm>
            <a:off x="5304787" y="2905139"/>
            <a:ext cx="2065376" cy="2065653"/>
            <a:chOff x="3847918" y="2361884"/>
            <a:chExt cx="1652588" cy="1652587"/>
          </a:xfrm>
          <a:solidFill>
            <a:schemeClr val="bg1">
              <a:lumMod val="95000"/>
            </a:schemeClr>
          </a:solidFill>
        </p:grpSpPr>
        <p:sp>
          <p:nvSpPr>
            <p:cNvPr id="73" name="Freeform 8">
              <a:extLst>
                <a:ext uri="{FF2B5EF4-FFF2-40B4-BE49-F238E27FC236}">
                  <a16:creationId xmlns="" xmlns:a16="http://schemas.microsoft.com/office/drawing/2014/main" id="{49B92DD6-3A35-474A-8C02-2039D7ED2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7918" y="2361884"/>
              <a:ext cx="1652588" cy="1652587"/>
            </a:xfrm>
            <a:custGeom>
              <a:avLst/>
              <a:gdLst>
                <a:gd name="T0" fmla="*/ 0 w 612"/>
                <a:gd name="T1" fmla="*/ 480 h 612"/>
                <a:gd name="T2" fmla="*/ 76 w 612"/>
                <a:gd name="T3" fmla="*/ 404 h 612"/>
                <a:gd name="T4" fmla="*/ 404 w 612"/>
                <a:gd name="T5" fmla="*/ 404 h 612"/>
                <a:gd name="T6" fmla="*/ 404 w 612"/>
                <a:gd name="T7" fmla="*/ 76 h 612"/>
                <a:gd name="T8" fmla="*/ 480 w 612"/>
                <a:gd name="T9" fmla="*/ 0 h 612"/>
                <a:gd name="T10" fmla="*/ 480 w 612"/>
                <a:gd name="T11" fmla="*/ 480 h 612"/>
                <a:gd name="T12" fmla="*/ 0 w 612"/>
                <a:gd name="T13" fmla="*/ 480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2" h="612">
                  <a:moveTo>
                    <a:pt x="0" y="480"/>
                  </a:moveTo>
                  <a:cubicBezTo>
                    <a:pt x="76" y="404"/>
                    <a:pt x="76" y="404"/>
                    <a:pt x="76" y="404"/>
                  </a:cubicBezTo>
                  <a:cubicBezTo>
                    <a:pt x="166" y="495"/>
                    <a:pt x="314" y="495"/>
                    <a:pt x="404" y="404"/>
                  </a:cubicBezTo>
                  <a:cubicBezTo>
                    <a:pt x="495" y="314"/>
                    <a:pt x="495" y="166"/>
                    <a:pt x="404" y="76"/>
                  </a:cubicBezTo>
                  <a:cubicBezTo>
                    <a:pt x="480" y="0"/>
                    <a:pt x="480" y="0"/>
                    <a:pt x="480" y="0"/>
                  </a:cubicBezTo>
                  <a:cubicBezTo>
                    <a:pt x="612" y="132"/>
                    <a:pt x="612" y="348"/>
                    <a:pt x="480" y="480"/>
                  </a:cubicBezTo>
                  <a:cubicBezTo>
                    <a:pt x="348" y="612"/>
                    <a:pt x="133" y="612"/>
                    <a:pt x="0" y="4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rgbClr val="261F1C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74" name="TextBox 147">
              <a:extLst>
                <a:ext uri="{FF2B5EF4-FFF2-40B4-BE49-F238E27FC236}">
                  <a16:creationId xmlns="" xmlns:a16="http://schemas.microsoft.com/office/drawing/2014/main" id="{9F7A1CE9-25D7-9A44-B20F-9FF9C53674AC}"/>
                </a:ext>
              </a:extLst>
            </p:cNvPr>
            <p:cNvSpPr txBox="1"/>
            <p:nvPr/>
          </p:nvSpPr>
          <p:spPr>
            <a:xfrm>
              <a:off x="5056570" y="2613663"/>
              <a:ext cx="292696" cy="3692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sz="2399" dirty="0">
                  <a:solidFill>
                    <a:schemeClr val="bg1">
                      <a:lumMod val="95000"/>
                    </a:schemeClr>
                  </a:solidFill>
                  <a:latin typeface="华文新魏" panose="02010800040101010101" pitchFamily="2" charset="-122"/>
                  <a:ea typeface="华文新魏" panose="02010800040101010101" pitchFamily="2" charset="-122"/>
                </a:rPr>
                <a:t>B</a:t>
              </a:r>
              <a:endParaRPr lang="zh-CN" altLang="en-US" sz="2399" dirty="0">
                <a:solidFill>
                  <a:schemeClr val="bg1">
                    <a:lumMod val="95000"/>
                  </a:schemeClr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75" name="Picture 18">
            <a:extLst>
              <a:ext uri="{FF2B5EF4-FFF2-40B4-BE49-F238E27FC236}">
                <a16:creationId xmlns="" xmlns:a16="http://schemas.microsoft.com/office/drawing/2014/main" id="{AA063C91-A069-FD4B-960F-9EC064AE0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87686" y="3383356"/>
            <a:ext cx="632135" cy="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Freeform 28">
            <a:extLst>
              <a:ext uri="{FF2B5EF4-FFF2-40B4-BE49-F238E27FC236}">
                <a16:creationId xmlns="" xmlns:a16="http://schemas.microsoft.com/office/drawing/2014/main" id="{7888690A-0DFD-E146-8127-173F51CAC4C4}"/>
              </a:ext>
            </a:extLst>
          </p:cNvPr>
          <p:cNvSpPr>
            <a:spLocks noEditPoints="1"/>
          </p:cNvSpPr>
          <p:nvPr/>
        </p:nvSpPr>
        <p:spPr bwMode="auto">
          <a:xfrm>
            <a:off x="8081179" y="4193941"/>
            <a:ext cx="319496" cy="480201"/>
          </a:xfrm>
          <a:custGeom>
            <a:avLst/>
            <a:gdLst>
              <a:gd name="T0" fmla="*/ 83 w 103"/>
              <a:gd name="T1" fmla="*/ 52 h 155"/>
              <a:gd name="T2" fmla="*/ 83 w 103"/>
              <a:gd name="T3" fmla="*/ 52 h 155"/>
              <a:gd name="T4" fmla="*/ 87 w 103"/>
              <a:gd name="T5" fmla="*/ 36 h 155"/>
              <a:gd name="T6" fmla="*/ 52 w 103"/>
              <a:gd name="T7" fmla="*/ 0 h 155"/>
              <a:gd name="T8" fmla="*/ 32 w 103"/>
              <a:gd name="T9" fmla="*/ 6 h 155"/>
              <a:gd name="T10" fmla="*/ 28 w 103"/>
              <a:gd name="T11" fmla="*/ 10 h 155"/>
              <a:gd name="T12" fmla="*/ 27 w 103"/>
              <a:gd name="T13" fmla="*/ 10 h 155"/>
              <a:gd name="T14" fmla="*/ 17 w 103"/>
              <a:gd name="T15" fmla="*/ 36 h 155"/>
              <a:gd name="T16" fmla="*/ 17 w 103"/>
              <a:gd name="T17" fmla="*/ 36 h 155"/>
              <a:gd name="T18" fmla="*/ 17 w 103"/>
              <a:gd name="T19" fmla="*/ 38 h 155"/>
              <a:gd name="T20" fmla="*/ 17 w 103"/>
              <a:gd name="T21" fmla="*/ 40 h 155"/>
              <a:gd name="T22" fmla="*/ 17 w 103"/>
              <a:gd name="T23" fmla="*/ 40 h 155"/>
              <a:gd name="T24" fmla="*/ 21 w 103"/>
              <a:gd name="T25" fmla="*/ 52 h 155"/>
              <a:gd name="T26" fmla="*/ 20 w 103"/>
              <a:gd name="T27" fmla="*/ 52 h 155"/>
              <a:gd name="T28" fmla="*/ 9 w 103"/>
              <a:gd name="T29" fmla="*/ 55 h 155"/>
              <a:gd name="T30" fmla="*/ 0 w 103"/>
              <a:gd name="T31" fmla="*/ 72 h 155"/>
              <a:gd name="T32" fmla="*/ 0 w 103"/>
              <a:gd name="T33" fmla="*/ 107 h 155"/>
              <a:gd name="T34" fmla="*/ 0 w 103"/>
              <a:gd name="T35" fmla="*/ 112 h 155"/>
              <a:gd name="T36" fmla="*/ 0 w 103"/>
              <a:gd name="T37" fmla="*/ 135 h 155"/>
              <a:gd name="T38" fmla="*/ 20 w 103"/>
              <a:gd name="T39" fmla="*/ 155 h 155"/>
              <a:gd name="T40" fmla="*/ 83 w 103"/>
              <a:gd name="T41" fmla="*/ 155 h 155"/>
              <a:gd name="T42" fmla="*/ 103 w 103"/>
              <a:gd name="T43" fmla="*/ 135 h 155"/>
              <a:gd name="T44" fmla="*/ 103 w 103"/>
              <a:gd name="T45" fmla="*/ 72 h 155"/>
              <a:gd name="T46" fmla="*/ 83 w 103"/>
              <a:gd name="T47" fmla="*/ 52 h 155"/>
              <a:gd name="T48" fmla="*/ 82 w 103"/>
              <a:gd name="T49" fmla="*/ 36 h 155"/>
              <a:gd name="T50" fmla="*/ 81 w 103"/>
              <a:gd name="T51" fmla="*/ 45 h 155"/>
              <a:gd name="T52" fmla="*/ 81 w 103"/>
              <a:gd name="T53" fmla="*/ 45 h 155"/>
              <a:gd name="T54" fmla="*/ 79 w 103"/>
              <a:gd name="T55" fmla="*/ 48 h 155"/>
              <a:gd name="T56" fmla="*/ 79 w 103"/>
              <a:gd name="T57" fmla="*/ 49 h 155"/>
              <a:gd name="T58" fmla="*/ 78 w 103"/>
              <a:gd name="T59" fmla="*/ 50 h 155"/>
              <a:gd name="T60" fmla="*/ 61 w 103"/>
              <a:gd name="T61" fmla="*/ 64 h 155"/>
              <a:gd name="T62" fmla="*/ 67 w 103"/>
              <a:gd name="T63" fmla="*/ 64 h 155"/>
              <a:gd name="T64" fmla="*/ 59 w 103"/>
              <a:gd name="T65" fmla="*/ 102 h 155"/>
              <a:gd name="T66" fmla="*/ 57 w 103"/>
              <a:gd name="T67" fmla="*/ 112 h 155"/>
              <a:gd name="T68" fmla="*/ 54 w 103"/>
              <a:gd name="T69" fmla="*/ 95 h 155"/>
              <a:gd name="T70" fmla="*/ 52 w 103"/>
              <a:gd name="T71" fmla="*/ 78 h 155"/>
              <a:gd name="T72" fmla="*/ 55 w 103"/>
              <a:gd name="T73" fmla="*/ 73 h 155"/>
              <a:gd name="T74" fmla="*/ 59 w 103"/>
              <a:gd name="T75" fmla="*/ 66 h 155"/>
              <a:gd name="T76" fmla="*/ 44 w 103"/>
              <a:gd name="T77" fmla="*/ 66 h 155"/>
              <a:gd name="T78" fmla="*/ 46 w 103"/>
              <a:gd name="T79" fmla="*/ 69 h 155"/>
              <a:gd name="T80" fmla="*/ 52 w 103"/>
              <a:gd name="T81" fmla="*/ 78 h 155"/>
              <a:gd name="T82" fmla="*/ 47 w 103"/>
              <a:gd name="T83" fmla="*/ 112 h 155"/>
              <a:gd name="T84" fmla="*/ 37 w 103"/>
              <a:gd name="T85" fmla="*/ 64 h 155"/>
              <a:gd name="T86" fmla="*/ 42 w 103"/>
              <a:gd name="T87" fmla="*/ 64 h 155"/>
              <a:gd name="T88" fmla="*/ 34 w 103"/>
              <a:gd name="T89" fmla="*/ 60 h 155"/>
              <a:gd name="T90" fmla="*/ 27 w 103"/>
              <a:gd name="T91" fmla="*/ 53 h 155"/>
              <a:gd name="T92" fmla="*/ 21 w 103"/>
              <a:gd name="T93" fmla="*/ 36 h 155"/>
              <a:gd name="T94" fmla="*/ 29 w 103"/>
              <a:gd name="T95" fmla="*/ 16 h 155"/>
              <a:gd name="T96" fmla="*/ 52 w 103"/>
              <a:gd name="T97" fmla="*/ 5 h 155"/>
              <a:gd name="T98" fmla="*/ 80 w 103"/>
              <a:gd name="T99" fmla="*/ 26 h 155"/>
              <a:gd name="T100" fmla="*/ 81 w 103"/>
              <a:gd name="T101" fmla="*/ 28 h 155"/>
              <a:gd name="T102" fmla="*/ 82 w 103"/>
              <a:gd name="T103" fmla="*/ 31 h 155"/>
              <a:gd name="T104" fmla="*/ 82 w 103"/>
              <a:gd name="T105" fmla="*/ 36 h 1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03" h="155">
                <a:moveTo>
                  <a:pt x="83" y="52"/>
                </a:moveTo>
                <a:cubicBezTo>
                  <a:pt x="83" y="52"/>
                  <a:pt x="83" y="52"/>
                  <a:pt x="83" y="52"/>
                </a:cubicBezTo>
                <a:cubicBezTo>
                  <a:pt x="85" y="47"/>
                  <a:pt x="87" y="41"/>
                  <a:pt x="87" y="36"/>
                </a:cubicBezTo>
                <a:cubicBezTo>
                  <a:pt x="87" y="16"/>
                  <a:pt x="71" y="0"/>
                  <a:pt x="52" y="0"/>
                </a:cubicBezTo>
                <a:cubicBezTo>
                  <a:pt x="45" y="0"/>
                  <a:pt x="38" y="3"/>
                  <a:pt x="32" y="6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10"/>
                  <a:pt x="27" y="10"/>
                  <a:pt x="27" y="10"/>
                </a:cubicBezTo>
                <a:cubicBezTo>
                  <a:pt x="21" y="17"/>
                  <a:pt x="17" y="26"/>
                  <a:pt x="17" y="36"/>
                </a:cubicBezTo>
                <a:cubicBezTo>
                  <a:pt x="17" y="36"/>
                  <a:pt x="17" y="36"/>
                  <a:pt x="17" y="36"/>
                </a:cubicBezTo>
                <a:cubicBezTo>
                  <a:pt x="17" y="36"/>
                  <a:pt x="17" y="37"/>
                  <a:pt x="17" y="38"/>
                </a:cubicBezTo>
                <a:cubicBezTo>
                  <a:pt x="17" y="38"/>
                  <a:pt x="17" y="39"/>
                  <a:pt x="17" y="40"/>
                </a:cubicBezTo>
                <a:cubicBezTo>
                  <a:pt x="17" y="40"/>
                  <a:pt x="17" y="40"/>
                  <a:pt x="17" y="40"/>
                </a:cubicBezTo>
                <a:cubicBezTo>
                  <a:pt x="17" y="44"/>
                  <a:pt x="19" y="48"/>
                  <a:pt x="21" y="52"/>
                </a:cubicBezTo>
                <a:cubicBezTo>
                  <a:pt x="20" y="52"/>
                  <a:pt x="20" y="52"/>
                  <a:pt x="20" y="52"/>
                </a:cubicBezTo>
                <a:cubicBezTo>
                  <a:pt x="16" y="52"/>
                  <a:pt x="12" y="53"/>
                  <a:pt x="9" y="55"/>
                </a:cubicBezTo>
                <a:cubicBezTo>
                  <a:pt x="4" y="59"/>
                  <a:pt x="0" y="65"/>
                  <a:pt x="0" y="72"/>
                </a:cubicBezTo>
                <a:cubicBezTo>
                  <a:pt x="0" y="107"/>
                  <a:pt x="0" y="107"/>
                  <a:pt x="0" y="107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5"/>
                  <a:pt x="0" y="135"/>
                  <a:pt x="0" y="135"/>
                </a:cubicBezTo>
                <a:cubicBezTo>
                  <a:pt x="0" y="146"/>
                  <a:pt x="9" y="155"/>
                  <a:pt x="20" y="155"/>
                </a:cubicBezTo>
                <a:cubicBezTo>
                  <a:pt x="83" y="155"/>
                  <a:pt x="83" y="155"/>
                  <a:pt x="83" y="155"/>
                </a:cubicBezTo>
                <a:cubicBezTo>
                  <a:pt x="94" y="155"/>
                  <a:pt x="103" y="146"/>
                  <a:pt x="103" y="135"/>
                </a:cubicBezTo>
                <a:cubicBezTo>
                  <a:pt x="103" y="72"/>
                  <a:pt x="103" y="72"/>
                  <a:pt x="103" y="72"/>
                </a:cubicBezTo>
                <a:cubicBezTo>
                  <a:pt x="103" y="61"/>
                  <a:pt x="94" y="52"/>
                  <a:pt x="83" y="52"/>
                </a:cubicBezTo>
                <a:close/>
                <a:moveTo>
                  <a:pt x="82" y="36"/>
                </a:moveTo>
                <a:cubicBezTo>
                  <a:pt x="82" y="39"/>
                  <a:pt x="82" y="42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80" y="46"/>
                  <a:pt x="80" y="47"/>
                  <a:pt x="79" y="48"/>
                </a:cubicBezTo>
                <a:cubicBezTo>
                  <a:pt x="79" y="48"/>
                  <a:pt x="79" y="49"/>
                  <a:pt x="79" y="49"/>
                </a:cubicBezTo>
                <a:cubicBezTo>
                  <a:pt x="79" y="50"/>
                  <a:pt x="78" y="50"/>
                  <a:pt x="78" y="50"/>
                </a:cubicBezTo>
                <a:cubicBezTo>
                  <a:pt x="75" y="57"/>
                  <a:pt x="69" y="62"/>
                  <a:pt x="61" y="64"/>
                </a:cubicBezTo>
                <a:cubicBezTo>
                  <a:pt x="67" y="64"/>
                  <a:pt x="67" y="64"/>
                  <a:pt x="67" y="64"/>
                </a:cubicBezTo>
                <a:cubicBezTo>
                  <a:pt x="59" y="102"/>
                  <a:pt x="59" y="102"/>
                  <a:pt x="59" y="102"/>
                </a:cubicBezTo>
                <a:cubicBezTo>
                  <a:pt x="57" y="112"/>
                  <a:pt x="57" y="112"/>
                  <a:pt x="57" y="112"/>
                </a:cubicBezTo>
                <a:cubicBezTo>
                  <a:pt x="54" y="95"/>
                  <a:pt x="54" y="95"/>
                  <a:pt x="54" y="95"/>
                </a:cubicBezTo>
                <a:cubicBezTo>
                  <a:pt x="52" y="78"/>
                  <a:pt x="52" y="78"/>
                  <a:pt x="52" y="78"/>
                </a:cubicBezTo>
                <a:cubicBezTo>
                  <a:pt x="55" y="73"/>
                  <a:pt x="55" y="73"/>
                  <a:pt x="55" y="73"/>
                </a:cubicBezTo>
                <a:cubicBezTo>
                  <a:pt x="59" y="66"/>
                  <a:pt x="59" y="66"/>
                  <a:pt x="59" y="66"/>
                </a:cubicBezTo>
                <a:cubicBezTo>
                  <a:pt x="44" y="66"/>
                  <a:pt x="44" y="66"/>
                  <a:pt x="44" y="66"/>
                </a:cubicBezTo>
                <a:cubicBezTo>
                  <a:pt x="46" y="69"/>
                  <a:pt x="46" y="69"/>
                  <a:pt x="46" y="69"/>
                </a:cubicBezTo>
                <a:cubicBezTo>
                  <a:pt x="52" y="78"/>
                  <a:pt x="52" y="78"/>
                  <a:pt x="52" y="78"/>
                </a:cubicBezTo>
                <a:cubicBezTo>
                  <a:pt x="47" y="112"/>
                  <a:pt x="47" y="112"/>
                  <a:pt x="47" y="112"/>
                </a:cubicBezTo>
                <a:cubicBezTo>
                  <a:pt x="37" y="64"/>
                  <a:pt x="37" y="64"/>
                  <a:pt x="37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39" y="63"/>
                  <a:pt x="36" y="62"/>
                  <a:pt x="34" y="60"/>
                </a:cubicBezTo>
                <a:cubicBezTo>
                  <a:pt x="31" y="58"/>
                  <a:pt x="29" y="56"/>
                  <a:pt x="27" y="53"/>
                </a:cubicBezTo>
                <a:cubicBezTo>
                  <a:pt x="23" y="48"/>
                  <a:pt x="21" y="42"/>
                  <a:pt x="21" y="36"/>
                </a:cubicBezTo>
                <a:cubicBezTo>
                  <a:pt x="21" y="28"/>
                  <a:pt x="24" y="21"/>
                  <a:pt x="29" y="16"/>
                </a:cubicBezTo>
                <a:cubicBezTo>
                  <a:pt x="34" y="9"/>
                  <a:pt x="42" y="5"/>
                  <a:pt x="52" y="5"/>
                </a:cubicBezTo>
                <a:cubicBezTo>
                  <a:pt x="65" y="5"/>
                  <a:pt x="76" y="14"/>
                  <a:pt x="80" y="26"/>
                </a:cubicBezTo>
                <a:cubicBezTo>
                  <a:pt x="81" y="27"/>
                  <a:pt x="81" y="27"/>
                  <a:pt x="81" y="28"/>
                </a:cubicBezTo>
                <a:cubicBezTo>
                  <a:pt x="81" y="29"/>
                  <a:pt x="81" y="30"/>
                  <a:pt x="82" y="31"/>
                </a:cubicBezTo>
                <a:cubicBezTo>
                  <a:pt x="82" y="32"/>
                  <a:pt x="82" y="34"/>
                  <a:pt x="8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/>
          <a:p>
            <a:endParaRPr lang="zh-CN" altLang="en-US" sz="2399" dirty="0">
              <a:solidFill>
                <a:schemeClr val="bg1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77" name="组合 57">
            <a:extLst>
              <a:ext uri="{FF2B5EF4-FFF2-40B4-BE49-F238E27FC236}">
                <a16:creationId xmlns="" xmlns:a16="http://schemas.microsoft.com/office/drawing/2014/main" id="{B5F4B809-DEC2-7C4A-BFD4-28E64DC16D4E}"/>
              </a:ext>
            </a:extLst>
          </p:cNvPr>
          <p:cNvGrpSpPr/>
          <p:nvPr/>
        </p:nvGrpSpPr>
        <p:grpSpPr>
          <a:xfrm rot="2700000">
            <a:off x="8484604" y="3966575"/>
            <a:ext cx="2592777" cy="1239066"/>
            <a:chOff x="6445250" y="1920736"/>
            <a:chExt cx="2074302" cy="568192"/>
          </a:xfrm>
        </p:grpSpPr>
        <p:sp>
          <p:nvSpPr>
            <p:cNvPr id="78" name="TextBox 110">
              <a:extLst>
                <a:ext uri="{FF2B5EF4-FFF2-40B4-BE49-F238E27FC236}">
                  <a16:creationId xmlns="" xmlns:a16="http://schemas.microsoft.com/office/drawing/2014/main" id="{A8A11F64-DF85-904E-AC63-52FFCA3E81CC}"/>
                </a:ext>
              </a:extLst>
            </p:cNvPr>
            <p:cNvSpPr txBox="1"/>
            <p:nvPr/>
          </p:nvSpPr>
          <p:spPr>
            <a:xfrm>
              <a:off x="6447907" y="2044351"/>
              <a:ext cx="2071645" cy="44457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2000" dirty="0">
                  <a:solidFill>
                    <a:schemeClr val="bg1"/>
                  </a:solidFill>
                </a:rPr>
                <a:t>1. Создать оригинальный товар  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80" name="直接连接符 87">
              <a:extLst>
                <a:ext uri="{FF2B5EF4-FFF2-40B4-BE49-F238E27FC236}">
                  <a16:creationId xmlns="" xmlns:a16="http://schemas.microsoft.com/office/drawing/2014/main" id="{E2BE165C-3B2B-9F44-A263-B49F54E23018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1" name="任意多边形 88">
            <a:extLst>
              <a:ext uri="{FF2B5EF4-FFF2-40B4-BE49-F238E27FC236}">
                <a16:creationId xmlns="" xmlns:a16="http://schemas.microsoft.com/office/drawing/2014/main" id="{752FACCB-9D23-1843-8E23-78124F0E4C1C}"/>
              </a:ext>
            </a:extLst>
          </p:cNvPr>
          <p:cNvSpPr/>
          <p:nvPr/>
        </p:nvSpPr>
        <p:spPr>
          <a:xfrm>
            <a:off x="7366602" y="3184696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82" name="组合 89">
            <a:extLst>
              <a:ext uri="{FF2B5EF4-FFF2-40B4-BE49-F238E27FC236}">
                <a16:creationId xmlns="" xmlns:a16="http://schemas.microsoft.com/office/drawing/2014/main" id="{06AC378D-3E30-B14B-BB76-60F80E355D12}"/>
              </a:ext>
            </a:extLst>
          </p:cNvPr>
          <p:cNvGrpSpPr/>
          <p:nvPr/>
        </p:nvGrpSpPr>
        <p:grpSpPr>
          <a:xfrm>
            <a:off x="3957635" y="2980547"/>
            <a:ext cx="400773" cy="343285"/>
            <a:chOff x="2541588" y="2027238"/>
            <a:chExt cx="320675" cy="274638"/>
          </a:xfrm>
          <a:solidFill>
            <a:schemeClr val="bg1"/>
          </a:solidFill>
        </p:grpSpPr>
        <p:sp>
          <p:nvSpPr>
            <p:cNvPr id="83" name="Freeform 20">
              <a:extLst>
                <a:ext uri="{FF2B5EF4-FFF2-40B4-BE49-F238E27FC236}">
                  <a16:creationId xmlns="" xmlns:a16="http://schemas.microsoft.com/office/drawing/2014/main" id="{15D276F7-D552-3D48-8A1B-0E32F8F948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41588" y="2027238"/>
              <a:ext cx="320675" cy="274638"/>
            </a:xfrm>
            <a:custGeom>
              <a:avLst/>
              <a:gdLst>
                <a:gd name="T0" fmla="*/ 14 w 202"/>
                <a:gd name="T1" fmla="*/ 157 h 173"/>
                <a:gd name="T2" fmla="*/ 14 w 202"/>
                <a:gd name="T3" fmla="*/ 0 h 173"/>
                <a:gd name="T4" fmla="*/ 0 w 202"/>
                <a:gd name="T5" fmla="*/ 0 h 173"/>
                <a:gd name="T6" fmla="*/ 0 w 202"/>
                <a:gd name="T7" fmla="*/ 173 h 173"/>
                <a:gd name="T8" fmla="*/ 202 w 202"/>
                <a:gd name="T9" fmla="*/ 173 h 173"/>
                <a:gd name="T10" fmla="*/ 202 w 202"/>
                <a:gd name="T11" fmla="*/ 157 h 173"/>
                <a:gd name="T12" fmla="*/ 14 w 202"/>
                <a:gd name="T13" fmla="*/ 157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2" h="173">
                  <a:moveTo>
                    <a:pt x="14" y="157"/>
                  </a:moveTo>
                  <a:lnTo>
                    <a:pt x="14" y="0"/>
                  </a:lnTo>
                  <a:lnTo>
                    <a:pt x="0" y="0"/>
                  </a:lnTo>
                  <a:lnTo>
                    <a:pt x="0" y="173"/>
                  </a:lnTo>
                  <a:lnTo>
                    <a:pt x="202" y="173"/>
                  </a:lnTo>
                  <a:lnTo>
                    <a:pt x="202" y="157"/>
                  </a:lnTo>
                  <a:lnTo>
                    <a:pt x="14" y="15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84" name="Freeform 21">
              <a:extLst>
                <a:ext uri="{FF2B5EF4-FFF2-40B4-BE49-F238E27FC236}">
                  <a16:creationId xmlns="" xmlns:a16="http://schemas.microsoft.com/office/drawing/2014/main" id="{607A2842-CF00-BF4F-AE6C-935D9C9A20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87625" y="2106613"/>
              <a:ext cx="242887" cy="153988"/>
            </a:xfrm>
            <a:custGeom>
              <a:avLst/>
              <a:gdLst>
                <a:gd name="T0" fmla="*/ 45 w 153"/>
                <a:gd name="T1" fmla="*/ 49 h 97"/>
                <a:gd name="T2" fmla="*/ 71 w 153"/>
                <a:gd name="T3" fmla="*/ 68 h 97"/>
                <a:gd name="T4" fmla="*/ 127 w 153"/>
                <a:gd name="T5" fmla="*/ 28 h 97"/>
                <a:gd name="T6" fmla="*/ 135 w 153"/>
                <a:gd name="T7" fmla="*/ 38 h 97"/>
                <a:gd name="T8" fmla="*/ 153 w 153"/>
                <a:gd name="T9" fmla="*/ 0 h 97"/>
                <a:gd name="T10" fmla="*/ 111 w 153"/>
                <a:gd name="T11" fmla="*/ 4 h 97"/>
                <a:gd name="T12" fmla="*/ 120 w 153"/>
                <a:gd name="T13" fmla="*/ 16 h 97"/>
                <a:gd name="T14" fmla="*/ 71 w 153"/>
                <a:gd name="T15" fmla="*/ 50 h 97"/>
                <a:gd name="T16" fmla="*/ 43 w 153"/>
                <a:gd name="T17" fmla="*/ 28 h 97"/>
                <a:gd name="T18" fmla="*/ 0 w 153"/>
                <a:gd name="T19" fmla="*/ 88 h 97"/>
                <a:gd name="T20" fmla="*/ 12 w 153"/>
                <a:gd name="T21" fmla="*/ 97 h 97"/>
                <a:gd name="T22" fmla="*/ 45 w 153"/>
                <a:gd name="T23" fmla="*/ 4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3" h="97">
                  <a:moveTo>
                    <a:pt x="45" y="49"/>
                  </a:moveTo>
                  <a:lnTo>
                    <a:pt x="71" y="68"/>
                  </a:lnTo>
                  <a:lnTo>
                    <a:pt x="127" y="28"/>
                  </a:lnTo>
                  <a:lnTo>
                    <a:pt x="135" y="38"/>
                  </a:lnTo>
                  <a:lnTo>
                    <a:pt x="153" y="0"/>
                  </a:lnTo>
                  <a:lnTo>
                    <a:pt x="111" y="4"/>
                  </a:lnTo>
                  <a:lnTo>
                    <a:pt x="120" y="16"/>
                  </a:lnTo>
                  <a:lnTo>
                    <a:pt x="71" y="50"/>
                  </a:lnTo>
                  <a:lnTo>
                    <a:pt x="43" y="28"/>
                  </a:lnTo>
                  <a:lnTo>
                    <a:pt x="0" y="88"/>
                  </a:lnTo>
                  <a:lnTo>
                    <a:pt x="12" y="97"/>
                  </a:lnTo>
                  <a:lnTo>
                    <a:pt x="45" y="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85" name="组合 92">
            <a:extLst>
              <a:ext uri="{FF2B5EF4-FFF2-40B4-BE49-F238E27FC236}">
                <a16:creationId xmlns="" xmlns:a16="http://schemas.microsoft.com/office/drawing/2014/main" id="{D7F05762-BABC-8147-95DF-5E473A3E8467}"/>
              </a:ext>
            </a:extLst>
          </p:cNvPr>
          <p:cNvGrpSpPr/>
          <p:nvPr/>
        </p:nvGrpSpPr>
        <p:grpSpPr>
          <a:xfrm rot="2700000">
            <a:off x="1802428" y="1565986"/>
            <a:ext cx="2589459" cy="960079"/>
            <a:chOff x="6432910" y="1920736"/>
            <a:chExt cx="2071645" cy="429331"/>
          </a:xfrm>
        </p:grpSpPr>
        <p:sp>
          <p:nvSpPr>
            <p:cNvPr id="86" name="TextBox 126">
              <a:extLst>
                <a:ext uri="{FF2B5EF4-FFF2-40B4-BE49-F238E27FC236}">
                  <a16:creationId xmlns="" xmlns:a16="http://schemas.microsoft.com/office/drawing/2014/main" id="{1320BDF5-FDCB-C94F-B0FA-00D839A4AFEF}"/>
                </a:ext>
              </a:extLst>
            </p:cNvPr>
            <p:cNvSpPr txBox="1"/>
            <p:nvPr/>
          </p:nvSpPr>
          <p:spPr>
            <a:xfrm>
              <a:off x="6432910" y="2191790"/>
              <a:ext cx="2071645" cy="158277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88" name="直接连接符 95">
              <a:extLst>
                <a:ext uri="{FF2B5EF4-FFF2-40B4-BE49-F238E27FC236}">
                  <a16:creationId xmlns="" xmlns:a16="http://schemas.microsoft.com/office/drawing/2014/main" id="{8C24A585-AF00-254C-9690-E877D382C66C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9" name="任意多边形 96">
            <a:extLst>
              <a:ext uri="{FF2B5EF4-FFF2-40B4-BE49-F238E27FC236}">
                <a16:creationId xmlns="" xmlns:a16="http://schemas.microsoft.com/office/drawing/2014/main" id="{4EE07FA7-0A07-7C47-B64B-9403CE24299B}"/>
              </a:ext>
            </a:extLst>
          </p:cNvPr>
          <p:cNvSpPr/>
          <p:nvPr/>
        </p:nvSpPr>
        <p:spPr>
          <a:xfrm>
            <a:off x="4124124" y="2510268"/>
            <a:ext cx="1142800" cy="1142956"/>
          </a:xfrm>
          <a:custGeom>
            <a:avLst/>
            <a:gdLst>
              <a:gd name="connsiteX0" fmla="*/ 914400 w 914400"/>
              <a:gd name="connsiteY0" fmla="*/ 0 h 914400"/>
              <a:gd name="connsiteX1" fmla="*/ 0 w 914400"/>
              <a:gd name="connsiteY1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914400" h="914400">
                <a:moveTo>
                  <a:pt x="914400" y="0"/>
                </a:moveTo>
                <a:lnTo>
                  <a:pt x="0" y="91440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90" name="组合 97">
            <a:extLst>
              <a:ext uri="{FF2B5EF4-FFF2-40B4-BE49-F238E27FC236}">
                <a16:creationId xmlns="" xmlns:a16="http://schemas.microsoft.com/office/drawing/2014/main" id="{43AA84F0-3DEC-7A4E-8DDC-22AA491DFAD0}"/>
              </a:ext>
            </a:extLst>
          </p:cNvPr>
          <p:cNvGrpSpPr/>
          <p:nvPr/>
        </p:nvGrpSpPr>
        <p:grpSpPr>
          <a:xfrm>
            <a:off x="3868354" y="4972782"/>
            <a:ext cx="476167" cy="559572"/>
            <a:chOff x="2635250" y="3875088"/>
            <a:chExt cx="381000" cy="447675"/>
          </a:xfrm>
          <a:solidFill>
            <a:schemeClr val="bg1"/>
          </a:solidFill>
        </p:grpSpPr>
        <p:sp>
          <p:nvSpPr>
            <p:cNvPr id="91" name="Freeform 22">
              <a:extLst>
                <a:ext uri="{FF2B5EF4-FFF2-40B4-BE49-F238E27FC236}">
                  <a16:creationId xmlns="" xmlns:a16="http://schemas.microsoft.com/office/drawing/2014/main" id="{6C2FCFC5-E701-4E40-A40F-9484AAD3D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70200" y="3967163"/>
              <a:ext cx="146050" cy="168275"/>
            </a:xfrm>
            <a:custGeom>
              <a:avLst/>
              <a:gdLst>
                <a:gd name="T0" fmla="*/ 45 w 53"/>
                <a:gd name="T1" fmla="*/ 0 h 61"/>
                <a:gd name="T2" fmla="*/ 34 w 53"/>
                <a:gd name="T3" fmla="*/ 0 h 61"/>
                <a:gd name="T4" fmla="*/ 26 w 53"/>
                <a:gd name="T5" fmla="*/ 33 h 61"/>
                <a:gd name="T6" fmla="*/ 23 w 53"/>
                <a:gd name="T7" fmla="*/ 7 h 61"/>
                <a:gd name="T8" fmla="*/ 19 w 53"/>
                <a:gd name="T9" fmla="*/ 33 h 61"/>
                <a:gd name="T10" fmla="*/ 11 w 53"/>
                <a:gd name="T11" fmla="*/ 0 h 61"/>
                <a:gd name="T12" fmla="*/ 1 w 53"/>
                <a:gd name="T13" fmla="*/ 0 h 61"/>
                <a:gd name="T14" fmla="*/ 3 w 53"/>
                <a:gd name="T15" fmla="*/ 6 h 61"/>
                <a:gd name="T16" fmla="*/ 3 w 53"/>
                <a:gd name="T17" fmla="*/ 21 h 61"/>
                <a:gd name="T18" fmla="*/ 0 w 53"/>
                <a:gd name="T19" fmla="*/ 27 h 61"/>
                <a:gd name="T20" fmla="*/ 7 w 53"/>
                <a:gd name="T21" fmla="*/ 27 h 61"/>
                <a:gd name="T22" fmla="*/ 19 w 53"/>
                <a:gd name="T23" fmla="*/ 38 h 61"/>
                <a:gd name="T24" fmla="*/ 19 w 53"/>
                <a:gd name="T25" fmla="*/ 61 h 61"/>
                <a:gd name="T26" fmla="*/ 45 w 53"/>
                <a:gd name="T27" fmla="*/ 61 h 61"/>
                <a:gd name="T28" fmla="*/ 53 w 53"/>
                <a:gd name="T29" fmla="*/ 54 h 61"/>
                <a:gd name="T30" fmla="*/ 53 w 53"/>
                <a:gd name="T31" fmla="*/ 7 h 61"/>
                <a:gd name="T32" fmla="*/ 45 w 53"/>
                <a:gd name="T3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3" h="61">
                  <a:moveTo>
                    <a:pt x="45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26" y="33"/>
                    <a:pt x="26" y="33"/>
                    <a:pt x="26" y="33"/>
                  </a:cubicBezTo>
                  <a:cubicBezTo>
                    <a:pt x="23" y="7"/>
                    <a:pt x="23" y="7"/>
                    <a:pt x="23" y="7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2" y="1"/>
                    <a:pt x="3" y="3"/>
                    <a:pt x="3" y="6"/>
                  </a:cubicBezTo>
                  <a:cubicBezTo>
                    <a:pt x="3" y="21"/>
                    <a:pt x="3" y="21"/>
                    <a:pt x="3" y="21"/>
                  </a:cubicBezTo>
                  <a:cubicBezTo>
                    <a:pt x="3" y="24"/>
                    <a:pt x="2" y="26"/>
                    <a:pt x="0" y="27"/>
                  </a:cubicBezTo>
                  <a:cubicBezTo>
                    <a:pt x="7" y="27"/>
                    <a:pt x="7" y="27"/>
                    <a:pt x="7" y="27"/>
                  </a:cubicBezTo>
                  <a:cubicBezTo>
                    <a:pt x="14" y="27"/>
                    <a:pt x="19" y="32"/>
                    <a:pt x="19" y="38"/>
                  </a:cubicBezTo>
                  <a:cubicBezTo>
                    <a:pt x="19" y="61"/>
                    <a:pt x="19" y="61"/>
                    <a:pt x="19" y="61"/>
                  </a:cubicBezTo>
                  <a:cubicBezTo>
                    <a:pt x="45" y="61"/>
                    <a:pt x="45" y="61"/>
                    <a:pt x="45" y="61"/>
                  </a:cubicBezTo>
                  <a:cubicBezTo>
                    <a:pt x="49" y="61"/>
                    <a:pt x="53" y="58"/>
                    <a:pt x="53" y="54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3"/>
                    <a:pt x="49" y="0"/>
                    <a:pt x="4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2" name="Freeform 23">
              <a:extLst>
                <a:ext uri="{FF2B5EF4-FFF2-40B4-BE49-F238E27FC236}">
                  <a16:creationId xmlns="" xmlns:a16="http://schemas.microsoft.com/office/drawing/2014/main" id="{E9F22E57-A71F-8C46-9243-854A5A177EF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838" y="3875088"/>
              <a:ext cx="87312" cy="106363"/>
            </a:xfrm>
            <a:custGeom>
              <a:avLst/>
              <a:gdLst>
                <a:gd name="T0" fmla="*/ 8 w 32"/>
                <a:gd name="T1" fmla="*/ 32 h 39"/>
                <a:gd name="T2" fmla="*/ 13 w 32"/>
                <a:gd name="T3" fmla="*/ 32 h 39"/>
                <a:gd name="T4" fmla="*/ 16 w 32"/>
                <a:gd name="T5" fmla="*/ 39 h 39"/>
                <a:gd name="T6" fmla="*/ 18 w 32"/>
                <a:gd name="T7" fmla="*/ 32 h 39"/>
                <a:gd name="T8" fmla="*/ 24 w 32"/>
                <a:gd name="T9" fmla="*/ 32 h 39"/>
                <a:gd name="T10" fmla="*/ 24 w 32"/>
                <a:gd name="T11" fmla="*/ 32 h 39"/>
                <a:gd name="T12" fmla="*/ 32 w 32"/>
                <a:gd name="T13" fmla="*/ 24 h 39"/>
                <a:gd name="T14" fmla="*/ 32 w 32"/>
                <a:gd name="T15" fmla="*/ 8 h 39"/>
                <a:gd name="T16" fmla="*/ 24 w 32"/>
                <a:gd name="T17" fmla="*/ 0 h 39"/>
                <a:gd name="T18" fmla="*/ 8 w 32"/>
                <a:gd name="T19" fmla="*/ 0 h 39"/>
                <a:gd name="T20" fmla="*/ 0 w 32"/>
                <a:gd name="T21" fmla="*/ 8 h 39"/>
                <a:gd name="T22" fmla="*/ 0 w 32"/>
                <a:gd name="T23" fmla="*/ 24 h 39"/>
                <a:gd name="T24" fmla="*/ 8 w 32"/>
                <a:gd name="T25" fmla="*/ 32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2" h="39">
                  <a:moveTo>
                    <a:pt x="8" y="32"/>
                  </a:moveTo>
                  <a:cubicBezTo>
                    <a:pt x="13" y="32"/>
                    <a:pt x="13" y="32"/>
                    <a:pt x="13" y="32"/>
                  </a:cubicBezTo>
                  <a:cubicBezTo>
                    <a:pt x="16" y="39"/>
                    <a:pt x="16" y="39"/>
                    <a:pt x="16" y="39"/>
                  </a:cubicBezTo>
                  <a:cubicBezTo>
                    <a:pt x="18" y="32"/>
                    <a:pt x="18" y="32"/>
                    <a:pt x="18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4" y="32"/>
                    <a:pt x="24" y="32"/>
                    <a:pt x="24" y="32"/>
                  </a:cubicBezTo>
                  <a:cubicBezTo>
                    <a:pt x="28" y="32"/>
                    <a:pt x="32" y="28"/>
                    <a:pt x="32" y="24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2" y="4"/>
                    <a:pt x="28" y="0"/>
                    <a:pt x="2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3" y="0"/>
                    <a:pt x="0" y="4"/>
                    <a:pt x="0" y="8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8"/>
                    <a:pt x="3" y="32"/>
                    <a:pt x="8" y="3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3" name="Freeform 24">
              <a:extLst>
                <a:ext uri="{FF2B5EF4-FFF2-40B4-BE49-F238E27FC236}">
                  <a16:creationId xmlns="" xmlns:a16="http://schemas.microsoft.com/office/drawing/2014/main" id="{BBF54AB5-F235-E04B-805A-280E9D35A5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6225" y="4071938"/>
              <a:ext cx="30162" cy="130175"/>
            </a:xfrm>
            <a:custGeom>
              <a:avLst/>
              <a:gdLst>
                <a:gd name="T0" fmla="*/ 9 w 19"/>
                <a:gd name="T1" fmla="*/ 0 h 82"/>
                <a:gd name="T2" fmla="*/ 0 w 19"/>
                <a:gd name="T3" fmla="*/ 68 h 82"/>
                <a:gd name="T4" fmla="*/ 9 w 19"/>
                <a:gd name="T5" fmla="*/ 82 h 82"/>
                <a:gd name="T6" fmla="*/ 19 w 19"/>
                <a:gd name="T7" fmla="*/ 68 h 82"/>
                <a:gd name="T8" fmla="*/ 9 w 19"/>
                <a:gd name="T9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82">
                  <a:moveTo>
                    <a:pt x="9" y="0"/>
                  </a:moveTo>
                  <a:lnTo>
                    <a:pt x="0" y="68"/>
                  </a:lnTo>
                  <a:lnTo>
                    <a:pt x="9" y="82"/>
                  </a:lnTo>
                  <a:lnTo>
                    <a:pt x="19" y="68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4" name="Freeform 25">
              <a:extLst>
                <a:ext uri="{FF2B5EF4-FFF2-40B4-BE49-F238E27FC236}">
                  <a16:creationId xmlns="" xmlns:a16="http://schemas.microsoft.com/office/drawing/2014/main" id="{E29316E1-92E7-844D-8EBC-E0F9E02F6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5900" y="3962400"/>
              <a:ext cx="161925" cy="263525"/>
            </a:xfrm>
            <a:custGeom>
              <a:avLst/>
              <a:gdLst>
                <a:gd name="T0" fmla="*/ 49 w 59"/>
                <a:gd name="T1" fmla="*/ 31 h 96"/>
                <a:gd name="T2" fmla="*/ 38 w 59"/>
                <a:gd name="T3" fmla="*/ 31 h 96"/>
                <a:gd name="T4" fmla="*/ 40 w 59"/>
                <a:gd name="T5" fmla="*/ 30 h 96"/>
                <a:gd name="T6" fmla="*/ 43 w 59"/>
                <a:gd name="T7" fmla="*/ 23 h 96"/>
                <a:gd name="T8" fmla="*/ 43 w 59"/>
                <a:gd name="T9" fmla="*/ 8 h 96"/>
                <a:gd name="T10" fmla="*/ 35 w 59"/>
                <a:gd name="T11" fmla="*/ 0 h 96"/>
                <a:gd name="T12" fmla="*/ 19 w 59"/>
                <a:gd name="T13" fmla="*/ 0 h 96"/>
                <a:gd name="T14" fmla="*/ 11 w 59"/>
                <a:gd name="T15" fmla="*/ 8 h 96"/>
                <a:gd name="T16" fmla="*/ 11 w 59"/>
                <a:gd name="T17" fmla="*/ 23 h 96"/>
                <a:gd name="T18" fmla="*/ 15 w 59"/>
                <a:gd name="T19" fmla="*/ 30 h 96"/>
                <a:gd name="T20" fmla="*/ 17 w 59"/>
                <a:gd name="T21" fmla="*/ 31 h 96"/>
                <a:gd name="T22" fmla="*/ 5 w 59"/>
                <a:gd name="T23" fmla="*/ 31 h 96"/>
                <a:gd name="T24" fmla="*/ 0 w 59"/>
                <a:gd name="T25" fmla="*/ 32 h 96"/>
                <a:gd name="T26" fmla="*/ 2 w 59"/>
                <a:gd name="T27" fmla="*/ 33 h 96"/>
                <a:gd name="T28" fmla="*/ 5 w 59"/>
                <a:gd name="T29" fmla="*/ 33 h 96"/>
                <a:gd name="T30" fmla="*/ 25 w 59"/>
                <a:gd name="T31" fmla="*/ 33 h 96"/>
                <a:gd name="T32" fmla="*/ 27 w 59"/>
                <a:gd name="T33" fmla="*/ 38 h 96"/>
                <a:gd name="T34" fmla="*/ 29 w 59"/>
                <a:gd name="T35" fmla="*/ 33 h 96"/>
                <a:gd name="T36" fmla="*/ 49 w 59"/>
                <a:gd name="T37" fmla="*/ 33 h 96"/>
                <a:gd name="T38" fmla="*/ 57 w 59"/>
                <a:gd name="T39" fmla="*/ 40 h 96"/>
                <a:gd name="T40" fmla="*/ 57 w 59"/>
                <a:gd name="T41" fmla="*/ 87 h 96"/>
                <a:gd name="T42" fmla="*/ 49 w 59"/>
                <a:gd name="T43" fmla="*/ 94 h 96"/>
                <a:gd name="T44" fmla="*/ 22 w 59"/>
                <a:gd name="T45" fmla="*/ 94 h 96"/>
                <a:gd name="T46" fmla="*/ 22 w 59"/>
                <a:gd name="T47" fmla="*/ 96 h 96"/>
                <a:gd name="T48" fmla="*/ 49 w 59"/>
                <a:gd name="T49" fmla="*/ 96 h 96"/>
                <a:gd name="T50" fmla="*/ 59 w 59"/>
                <a:gd name="T51" fmla="*/ 87 h 96"/>
                <a:gd name="T52" fmla="*/ 59 w 59"/>
                <a:gd name="T53" fmla="*/ 40 h 96"/>
                <a:gd name="T54" fmla="*/ 49 w 59"/>
                <a:gd name="T55" fmla="*/ 3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59" h="96">
                  <a:moveTo>
                    <a:pt x="49" y="31"/>
                  </a:moveTo>
                  <a:cubicBezTo>
                    <a:pt x="38" y="31"/>
                    <a:pt x="38" y="31"/>
                    <a:pt x="38" y="31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42" y="28"/>
                    <a:pt x="43" y="26"/>
                    <a:pt x="43" y="23"/>
                  </a:cubicBezTo>
                  <a:cubicBezTo>
                    <a:pt x="43" y="8"/>
                    <a:pt x="43" y="8"/>
                    <a:pt x="43" y="8"/>
                  </a:cubicBezTo>
                  <a:cubicBezTo>
                    <a:pt x="43" y="3"/>
                    <a:pt x="39" y="0"/>
                    <a:pt x="35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5" y="0"/>
                    <a:pt x="11" y="3"/>
                    <a:pt x="11" y="8"/>
                  </a:cubicBezTo>
                  <a:cubicBezTo>
                    <a:pt x="11" y="23"/>
                    <a:pt x="11" y="23"/>
                    <a:pt x="11" y="23"/>
                  </a:cubicBezTo>
                  <a:cubicBezTo>
                    <a:pt x="11" y="26"/>
                    <a:pt x="13" y="28"/>
                    <a:pt x="15" y="30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5" y="31"/>
                    <a:pt x="5" y="31"/>
                    <a:pt x="5" y="31"/>
                  </a:cubicBezTo>
                  <a:cubicBezTo>
                    <a:pt x="3" y="31"/>
                    <a:pt x="2" y="32"/>
                    <a:pt x="0" y="32"/>
                  </a:cubicBezTo>
                  <a:cubicBezTo>
                    <a:pt x="1" y="33"/>
                    <a:pt x="2" y="33"/>
                    <a:pt x="2" y="33"/>
                  </a:cubicBezTo>
                  <a:cubicBezTo>
                    <a:pt x="3" y="33"/>
                    <a:pt x="4" y="33"/>
                    <a:pt x="5" y="33"/>
                  </a:cubicBezTo>
                  <a:cubicBezTo>
                    <a:pt x="25" y="33"/>
                    <a:pt x="25" y="33"/>
                    <a:pt x="25" y="33"/>
                  </a:cubicBezTo>
                  <a:cubicBezTo>
                    <a:pt x="27" y="38"/>
                    <a:pt x="27" y="38"/>
                    <a:pt x="27" y="38"/>
                  </a:cubicBezTo>
                  <a:cubicBezTo>
                    <a:pt x="29" y="33"/>
                    <a:pt x="29" y="33"/>
                    <a:pt x="29" y="33"/>
                  </a:cubicBezTo>
                  <a:cubicBezTo>
                    <a:pt x="49" y="33"/>
                    <a:pt x="49" y="33"/>
                    <a:pt x="49" y="33"/>
                  </a:cubicBezTo>
                  <a:cubicBezTo>
                    <a:pt x="54" y="33"/>
                    <a:pt x="57" y="36"/>
                    <a:pt x="57" y="40"/>
                  </a:cubicBezTo>
                  <a:cubicBezTo>
                    <a:pt x="57" y="87"/>
                    <a:pt x="57" y="87"/>
                    <a:pt x="57" y="87"/>
                  </a:cubicBezTo>
                  <a:cubicBezTo>
                    <a:pt x="57" y="91"/>
                    <a:pt x="54" y="94"/>
                    <a:pt x="49" y="94"/>
                  </a:cubicBezTo>
                  <a:cubicBezTo>
                    <a:pt x="22" y="94"/>
                    <a:pt x="22" y="94"/>
                    <a:pt x="22" y="94"/>
                  </a:cubicBezTo>
                  <a:cubicBezTo>
                    <a:pt x="22" y="96"/>
                    <a:pt x="22" y="96"/>
                    <a:pt x="22" y="96"/>
                  </a:cubicBezTo>
                  <a:cubicBezTo>
                    <a:pt x="49" y="96"/>
                    <a:pt x="49" y="96"/>
                    <a:pt x="49" y="96"/>
                  </a:cubicBezTo>
                  <a:cubicBezTo>
                    <a:pt x="55" y="96"/>
                    <a:pt x="59" y="92"/>
                    <a:pt x="59" y="87"/>
                  </a:cubicBezTo>
                  <a:cubicBezTo>
                    <a:pt x="59" y="40"/>
                    <a:pt x="59" y="40"/>
                    <a:pt x="59" y="40"/>
                  </a:cubicBezTo>
                  <a:cubicBezTo>
                    <a:pt x="59" y="35"/>
                    <a:pt x="55" y="31"/>
                    <a:pt x="49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5" name="Freeform 26">
              <a:extLst>
                <a:ext uri="{FF2B5EF4-FFF2-40B4-BE49-F238E27FC236}">
                  <a16:creationId xmlns="" xmlns:a16="http://schemas.microsoft.com/office/drawing/2014/main" id="{B2A94A09-84AE-7744-A451-D419963020D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635250" y="4052888"/>
              <a:ext cx="174625" cy="269875"/>
            </a:xfrm>
            <a:custGeom>
              <a:avLst/>
              <a:gdLst>
                <a:gd name="T0" fmla="*/ 54 w 64"/>
                <a:gd name="T1" fmla="*/ 33 h 98"/>
                <a:gd name="T2" fmla="*/ 46 w 64"/>
                <a:gd name="T3" fmla="*/ 33 h 98"/>
                <a:gd name="T4" fmla="*/ 47 w 64"/>
                <a:gd name="T5" fmla="*/ 32 h 98"/>
                <a:gd name="T6" fmla="*/ 49 w 64"/>
                <a:gd name="T7" fmla="*/ 25 h 98"/>
                <a:gd name="T8" fmla="*/ 49 w 64"/>
                <a:gd name="T9" fmla="*/ 10 h 98"/>
                <a:gd name="T10" fmla="*/ 40 w 64"/>
                <a:gd name="T11" fmla="*/ 0 h 98"/>
                <a:gd name="T12" fmla="*/ 24 w 64"/>
                <a:gd name="T13" fmla="*/ 0 h 98"/>
                <a:gd name="T14" fmla="*/ 14 w 64"/>
                <a:gd name="T15" fmla="*/ 10 h 98"/>
                <a:gd name="T16" fmla="*/ 14 w 64"/>
                <a:gd name="T17" fmla="*/ 25 h 98"/>
                <a:gd name="T18" fmla="*/ 17 w 64"/>
                <a:gd name="T19" fmla="*/ 32 h 98"/>
                <a:gd name="T20" fmla="*/ 18 w 64"/>
                <a:gd name="T21" fmla="*/ 33 h 98"/>
                <a:gd name="T22" fmla="*/ 9 w 64"/>
                <a:gd name="T23" fmla="*/ 33 h 98"/>
                <a:gd name="T24" fmla="*/ 0 w 64"/>
                <a:gd name="T25" fmla="*/ 42 h 98"/>
                <a:gd name="T26" fmla="*/ 0 w 64"/>
                <a:gd name="T27" fmla="*/ 90 h 98"/>
                <a:gd name="T28" fmla="*/ 9 w 64"/>
                <a:gd name="T29" fmla="*/ 98 h 98"/>
                <a:gd name="T30" fmla="*/ 54 w 64"/>
                <a:gd name="T31" fmla="*/ 98 h 98"/>
                <a:gd name="T32" fmla="*/ 64 w 64"/>
                <a:gd name="T33" fmla="*/ 90 h 98"/>
                <a:gd name="T34" fmla="*/ 64 w 64"/>
                <a:gd name="T35" fmla="*/ 42 h 98"/>
                <a:gd name="T36" fmla="*/ 54 w 64"/>
                <a:gd name="T37" fmla="*/ 33 h 98"/>
                <a:gd name="T38" fmla="*/ 16 w 64"/>
                <a:gd name="T39" fmla="*/ 25 h 98"/>
                <a:gd name="T40" fmla="*/ 16 w 64"/>
                <a:gd name="T41" fmla="*/ 10 h 98"/>
                <a:gd name="T42" fmla="*/ 24 w 64"/>
                <a:gd name="T43" fmla="*/ 2 h 98"/>
                <a:gd name="T44" fmla="*/ 40 w 64"/>
                <a:gd name="T45" fmla="*/ 2 h 98"/>
                <a:gd name="T46" fmla="*/ 48 w 64"/>
                <a:gd name="T47" fmla="*/ 10 h 98"/>
                <a:gd name="T48" fmla="*/ 48 w 64"/>
                <a:gd name="T49" fmla="*/ 25 h 98"/>
                <a:gd name="T50" fmla="*/ 40 w 64"/>
                <a:gd name="T51" fmla="*/ 33 h 98"/>
                <a:gd name="T52" fmla="*/ 24 w 64"/>
                <a:gd name="T53" fmla="*/ 33 h 98"/>
                <a:gd name="T54" fmla="*/ 16 w 64"/>
                <a:gd name="T55" fmla="*/ 25 h 98"/>
                <a:gd name="T56" fmla="*/ 62 w 64"/>
                <a:gd name="T57" fmla="*/ 90 h 98"/>
                <a:gd name="T58" fmla="*/ 54 w 64"/>
                <a:gd name="T59" fmla="*/ 96 h 98"/>
                <a:gd name="T60" fmla="*/ 9 w 64"/>
                <a:gd name="T61" fmla="*/ 96 h 98"/>
                <a:gd name="T62" fmla="*/ 1 w 64"/>
                <a:gd name="T63" fmla="*/ 90 h 98"/>
                <a:gd name="T64" fmla="*/ 1 w 64"/>
                <a:gd name="T65" fmla="*/ 42 h 98"/>
                <a:gd name="T66" fmla="*/ 9 w 64"/>
                <a:gd name="T67" fmla="*/ 35 h 98"/>
                <a:gd name="T68" fmla="*/ 30 w 64"/>
                <a:gd name="T69" fmla="*/ 35 h 98"/>
                <a:gd name="T70" fmla="*/ 32 w 64"/>
                <a:gd name="T71" fmla="*/ 40 h 98"/>
                <a:gd name="T72" fmla="*/ 34 w 64"/>
                <a:gd name="T73" fmla="*/ 35 h 98"/>
                <a:gd name="T74" fmla="*/ 54 w 64"/>
                <a:gd name="T75" fmla="*/ 35 h 98"/>
                <a:gd name="T76" fmla="*/ 62 w 64"/>
                <a:gd name="T77" fmla="*/ 42 h 98"/>
                <a:gd name="T78" fmla="*/ 62 w 64"/>
                <a:gd name="T79" fmla="*/ 9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64" h="98">
                  <a:moveTo>
                    <a:pt x="54" y="33"/>
                  </a:moveTo>
                  <a:cubicBezTo>
                    <a:pt x="46" y="33"/>
                    <a:pt x="46" y="33"/>
                    <a:pt x="46" y="33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30"/>
                    <a:pt x="49" y="28"/>
                    <a:pt x="49" y="25"/>
                  </a:cubicBezTo>
                  <a:cubicBezTo>
                    <a:pt x="49" y="10"/>
                    <a:pt x="49" y="10"/>
                    <a:pt x="49" y="10"/>
                  </a:cubicBezTo>
                  <a:cubicBezTo>
                    <a:pt x="49" y="4"/>
                    <a:pt x="45" y="0"/>
                    <a:pt x="4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19" y="0"/>
                    <a:pt x="14" y="4"/>
                    <a:pt x="14" y="10"/>
                  </a:cubicBezTo>
                  <a:cubicBezTo>
                    <a:pt x="14" y="25"/>
                    <a:pt x="14" y="25"/>
                    <a:pt x="14" y="25"/>
                  </a:cubicBezTo>
                  <a:cubicBezTo>
                    <a:pt x="14" y="28"/>
                    <a:pt x="15" y="30"/>
                    <a:pt x="17" y="32"/>
                  </a:cubicBezTo>
                  <a:cubicBezTo>
                    <a:pt x="18" y="33"/>
                    <a:pt x="18" y="33"/>
                    <a:pt x="18" y="33"/>
                  </a:cubicBezTo>
                  <a:cubicBezTo>
                    <a:pt x="9" y="33"/>
                    <a:pt x="9" y="33"/>
                    <a:pt x="9" y="33"/>
                  </a:cubicBezTo>
                  <a:cubicBezTo>
                    <a:pt x="4" y="33"/>
                    <a:pt x="0" y="37"/>
                    <a:pt x="0" y="42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4"/>
                    <a:pt x="4" y="98"/>
                    <a:pt x="9" y="98"/>
                  </a:cubicBezTo>
                  <a:cubicBezTo>
                    <a:pt x="54" y="98"/>
                    <a:pt x="54" y="98"/>
                    <a:pt x="54" y="98"/>
                  </a:cubicBezTo>
                  <a:cubicBezTo>
                    <a:pt x="60" y="98"/>
                    <a:pt x="64" y="94"/>
                    <a:pt x="64" y="90"/>
                  </a:cubicBezTo>
                  <a:cubicBezTo>
                    <a:pt x="64" y="42"/>
                    <a:pt x="64" y="42"/>
                    <a:pt x="64" y="42"/>
                  </a:cubicBezTo>
                  <a:cubicBezTo>
                    <a:pt x="64" y="37"/>
                    <a:pt x="60" y="33"/>
                    <a:pt x="54" y="33"/>
                  </a:cubicBezTo>
                  <a:close/>
                  <a:moveTo>
                    <a:pt x="16" y="25"/>
                  </a:moveTo>
                  <a:cubicBezTo>
                    <a:pt x="16" y="10"/>
                    <a:pt x="16" y="10"/>
                    <a:pt x="16" y="10"/>
                  </a:cubicBezTo>
                  <a:cubicBezTo>
                    <a:pt x="16" y="5"/>
                    <a:pt x="20" y="2"/>
                    <a:pt x="24" y="2"/>
                  </a:cubicBezTo>
                  <a:cubicBezTo>
                    <a:pt x="40" y="2"/>
                    <a:pt x="40" y="2"/>
                    <a:pt x="40" y="2"/>
                  </a:cubicBezTo>
                  <a:cubicBezTo>
                    <a:pt x="44" y="2"/>
                    <a:pt x="48" y="5"/>
                    <a:pt x="48" y="10"/>
                  </a:cubicBezTo>
                  <a:cubicBezTo>
                    <a:pt x="48" y="25"/>
                    <a:pt x="48" y="25"/>
                    <a:pt x="48" y="25"/>
                  </a:cubicBezTo>
                  <a:cubicBezTo>
                    <a:pt x="48" y="30"/>
                    <a:pt x="44" y="33"/>
                    <a:pt x="40" y="33"/>
                  </a:cubicBezTo>
                  <a:cubicBezTo>
                    <a:pt x="24" y="33"/>
                    <a:pt x="24" y="33"/>
                    <a:pt x="24" y="33"/>
                  </a:cubicBezTo>
                  <a:cubicBezTo>
                    <a:pt x="20" y="33"/>
                    <a:pt x="16" y="30"/>
                    <a:pt x="16" y="25"/>
                  </a:cubicBezTo>
                  <a:close/>
                  <a:moveTo>
                    <a:pt x="62" y="90"/>
                  </a:moveTo>
                  <a:cubicBezTo>
                    <a:pt x="62" y="93"/>
                    <a:pt x="59" y="96"/>
                    <a:pt x="54" y="96"/>
                  </a:cubicBezTo>
                  <a:cubicBezTo>
                    <a:pt x="9" y="96"/>
                    <a:pt x="9" y="96"/>
                    <a:pt x="9" y="96"/>
                  </a:cubicBezTo>
                  <a:cubicBezTo>
                    <a:pt x="5" y="96"/>
                    <a:pt x="1" y="93"/>
                    <a:pt x="1" y="90"/>
                  </a:cubicBezTo>
                  <a:cubicBezTo>
                    <a:pt x="1" y="42"/>
                    <a:pt x="1" y="42"/>
                    <a:pt x="1" y="42"/>
                  </a:cubicBezTo>
                  <a:cubicBezTo>
                    <a:pt x="1" y="38"/>
                    <a:pt x="5" y="35"/>
                    <a:pt x="9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34" y="35"/>
                    <a:pt x="34" y="35"/>
                    <a:pt x="34" y="35"/>
                  </a:cubicBezTo>
                  <a:cubicBezTo>
                    <a:pt x="54" y="35"/>
                    <a:pt x="54" y="35"/>
                    <a:pt x="54" y="35"/>
                  </a:cubicBezTo>
                  <a:cubicBezTo>
                    <a:pt x="59" y="35"/>
                    <a:pt x="62" y="38"/>
                    <a:pt x="62" y="42"/>
                  </a:cubicBezTo>
                  <a:lnTo>
                    <a:pt x="62" y="9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96" name="Freeform 27">
              <a:extLst>
                <a:ext uri="{FF2B5EF4-FFF2-40B4-BE49-F238E27FC236}">
                  <a16:creationId xmlns="" xmlns:a16="http://schemas.microsoft.com/office/drawing/2014/main" id="{62DA0782-A21E-6B43-A791-1844D864D1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6688" y="4171950"/>
              <a:ext cx="30162" cy="125413"/>
            </a:xfrm>
            <a:custGeom>
              <a:avLst/>
              <a:gdLst>
                <a:gd name="T0" fmla="*/ 0 w 19"/>
                <a:gd name="T1" fmla="*/ 65 h 79"/>
                <a:gd name="T2" fmla="*/ 10 w 19"/>
                <a:gd name="T3" fmla="*/ 79 h 79"/>
                <a:gd name="T4" fmla="*/ 19 w 19"/>
                <a:gd name="T5" fmla="*/ 65 h 79"/>
                <a:gd name="T6" fmla="*/ 10 w 19"/>
                <a:gd name="T7" fmla="*/ 0 h 79"/>
                <a:gd name="T8" fmla="*/ 0 w 19"/>
                <a:gd name="T9" fmla="*/ 65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" h="79">
                  <a:moveTo>
                    <a:pt x="0" y="65"/>
                  </a:moveTo>
                  <a:lnTo>
                    <a:pt x="10" y="79"/>
                  </a:lnTo>
                  <a:lnTo>
                    <a:pt x="19" y="65"/>
                  </a:lnTo>
                  <a:lnTo>
                    <a:pt x="10" y="0"/>
                  </a:lnTo>
                  <a:lnTo>
                    <a:pt x="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grpSp>
        <p:nvGrpSpPr>
          <p:cNvPr id="97" name="组合 104">
            <a:extLst>
              <a:ext uri="{FF2B5EF4-FFF2-40B4-BE49-F238E27FC236}">
                <a16:creationId xmlns="" xmlns:a16="http://schemas.microsoft.com/office/drawing/2014/main" id="{BAA05454-422D-1946-B956-82B4AAAA1E18}"/>
              </a:ext>
            </a:extLst>
          </p:cNvPr>
          <p:cNvGrpSpPr/>
          <p:nvPr/>
        </p:nvGrpSpPr>
        <p:grpSpPr>
          <a:xfrm rot="2700000">
            <a:off x="1177720" y="3975759"/>
            <a:ext cx="2589459" cy="1263797"/>
            <a:chOff x="6422835" y="1920736"/>
            <a:chExt cx="2071645" cy="538606"/>
          </a:xfrm>
        </p:grpSpPr>
        <p:sp>
          <p:nvSpPr>
            <p:cNvPr id="98" name="TextBox 122">
              <a:extLst>
                <a:ext uri="{FF2B5EF4-FFF2-40B4-BE49-F238E27FC236}">
                  <a16:creationId xmlns="" xmlns:a16="http://schemas.microsoft.com/office/drawing/2014/main" id="{3CB437E4-0285-8C45-8F44-D98E98D28B82}"/>
                </a:ext>
              </a:extLst>
            </p:cNvPr>
            <p:cNvSpPr txBox="1"/>
            <p:nvPr/>
          </p:nvSpPr>
          <p:spPr>
            <a:xfrm>
              <a:off x="6422835" y="2046161"/>
              <a:ext cx="2071645" cy="413181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2000" dirty="0">
                  <a:solidFill>
                    <a:schemeClr val="bg1"/>
                  </a:solidFill>
                </a:rPr>
                <a:t>3. Создать рекламную фотографию</a:t>
              </a:r>
              <a:endParaRPr lang="en-US" altLang="zh-CN" sz="2000" dirty="0">
                <a:solidFill>
                  <a:schemeClr val="bg1"/>
                </a:solidFill>
              </a:endParaRPr>
            </a:p>
          </p:txBody>
        </p:sp>
        <p:cxnSp>
          <p:nvCxnSpPr>
            <p:cNvPr id="100" name="直接连接符 107">
              <a:extLst>
                <a:ext uri="{FF2B5EF4-FFF2-40B4-BE49-F238E27FC236}">
                  <a16:creationId xmlns="" xmlns:a16="http://schemas.microsoft.com/office/drawing/2014/main" id="{05EFA2BB-FEEE-2444-91F2-A765D2D77C70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1" name="任意多边形 108">
            <a:extLst>
              <a:ext uri="{FF2B5EF4-FFF2-40B4-BE49-F238E27FC236}">
                <a16:creationId xmlns="" xmlns:a16="http://schemas.microsoft.com/office/drawing/2014/main" id="{87CAA1BA-83E6-7D40-BE34-419DC8C8AD6A}"/>
              </a:ext>
            </a:extLst>
          </p:cNvPr>
          <p:cNvSpPr/>
          <p:nvPr/>
        </p:nvSpPr>
        <p:spPr>
          <a:xfrm>
            <a:off x="3424159" y="3281760"/>
            <a:ext cx="2185605" cy="2185905"/>
          </a:xfrm>
          <a:custGeom>
            <a:avLst/>
            <a:gdLst>
              <a:gd name="connsiteX0" fmla="*/ 1748790 w 1748790"/>
              <a:gd name="connsiteY0" fmla="*/ 0 h 1748790"/>
              <a:gd name="connsiteX1" fmla="*/ 0 w 1748790"/>
              <a:gd name="connsiteY1" fmla="*/ 1748790 h 1748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48790" h="1748790">
                <a:moveTo>
                  <a:pt x="1748790" y="0"/>
                </a:moveTo>
                <a:lnTo>
                  <a:pt x="0" y="1748790"/>
                </a:lnTo>
              </a:path>
            </a:pathLst>
          </a:custGeom>
          <a:noFill/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2" name="组合 109">
            <a:extLst>
              <a:ext uri="{FF2B5EF4-FFF2-40B4-BE49-F238E27FC236}">
                <a16:creationId xmlns="" xmlns:a16="http://schemas.microsoft.com/office/drawing/2014/main" id="{04463E4C-6947-1443-BFB5-3B4753B4CF37}"/>
              </a:ext>
            </a:extLst>
          </p:cNvPr>
          <p:cNvGrpSpPr/>
          <p:nvPr/>
        </p:nvGrpSpPr>
        <p:grpSpPr>
          <a:xfrm rot="2700000">
            <a:off x="8708567" y="1739651"/>
            <a:ext cx="2589457" cy="1013361"/>
            <a:chOff x="6414313" y="1920736"/>
            <a:chExt cx="2071645" cy="466923"/>
          </a:xfrm>
        </p:grpSpPr>
        <p:sp>
          <p:nvSpPr>
            <p:cNvPr id="103" name="TextBox 106">
              <a:extLst>
                <a:ext uri="{FF2B5EF4-FFF2-40B4-BE49-F238E27FC236}">
                  <a16:creationId xmlns="" xmlns:a16="http://schemas.microsoft.com/office/drawing/2014/main" id="{4EA90AB1-23B6-8F4E-80EB-169A42B6BCED}"/>
                </a:ext>
              </a:extLst>
            </p:cNvPr>
            <p:cNvSpPr txBox="1"/>
            <p:nvPr/>
          </p:nvSpPr>
          <p:spPr>
            <a:xfrm>
              <a:off x="6414313" y="2082760"/>
              <a:ext cx="2071645" cy="304899"/>
            </a:xfrm>
            <a:prstGeom prst="rect">
              <a:avLst/>
            </a:prstGeom>
            <a:noFill/>
          </p:spPr>
          <p:txBody>
            <a:bodyPr wrap="square" lIns="0" tIns="0" rtlCol="0" anchor="t">
              <a:spAutoFit/>
            </a:bodyPr>
            <a:lstStyle>
              <a:defPPr>
                <a:defRPr lang="zh-CN"/>
              </a:defPPr>
              <a:lvl1pPr defTabSz="1219170">
                <a:spcBef>
                  <a:spcPct val="20000"/>
                </a:spcBef>
                <a:defRPr sz="11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defRPr>
              </a:lvl1pPr>
            </a:lstStyle>
            <a:p>
              <a:pPr algn="ctr"/>
              <a:r>
                <a:rPr lang="ru-RU" altLang="zh-CN" sz="2000" dirty="0">
                  <a:solidFill>
                    <a:schemeClr val="bg1"/>
                  </a:solidFill>
                </a:rPr>
                <a:t>2. Написать продающий текст</a:t>
              </a:r>
              <a:r>
                <a:rPr lang="en-US" altLang="zh-CN" sz="2000" dirty="0">
                  <a:solidFill>
                    <a:schemeClr val="bg1"/>
                  </a:solidFill>
                </a:rPr>
                <a:t> </a:t>
              </a:r>
            </a:p>
          </p:txBody>
        </p:sp>
        <p:cxnSp>
          <p:nvCxnSpPr>
            <p:cNvPr id="105" name="直接连接符 112">
              <a:extLst>
                <a:ext uri="{FF2B5EF4-FFF2-40B4-BE49-F238E27FC236}">
                  <a16:creationId xmlns="" xmlns:a16="http://schemas.microsoft.com/office/drawing/2014/main" id="{FB515C4B-AA06-DE4D-8233-FE1DBE98CEF7}"/>
                </a:ext>
              </a:extLst>
            </p:cNvPr>
            <p:cNvCxnSpPr/>
            <p:nvPr/>
          </p:nvCxnSpPr>
          <p:spPr>
            <a:xfrm>
              <a:off x="6445250" y="1920736"/>
              <a:ext cx="1875790" cy="0"/>
            </a:xfrm>
            <a:prstGeom prst="line">
              <a:avLst/>
            </a:prstGeom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任意多边形 113">
            <a:extLst>
              <a:ext uri="{FF2B5EF4-FFF2-40B4-BE49-F238E27FC236}">
                <a16:creationId xmlns="" xmlns:a16="http://schemas.microsoft.com/office/drawing/2014/main" id="{57E760DC-48EC-7242-887F-E88D6942F220}"/>
              </a:ext>
            </a:extLst>
          </p:cNvPr>
          <p:cNvSpPr/>
          <p:nvPr/>
        </p:nvSpPr>
        <p:spPr>
          <a:xfrm>
            <a:off x="6923766" y="1641703"/>
            <a:ext cx="1632572" cy="1650936"/>
          </a:xfrm>
          <a:custGeom>
            <a:avLst/>
            <a:gdLst>
              <a:gd name="connsiteX0" fmla="*/ 0 w 1306285"/>
              <a:gd name="connsiteY0" fmla="*/ 1320800 h 1320800"/>
              <a:gd name="connsiteX1" fmla="*/ 43542 w 1306285"/>
              <a:gd name="connsiteY1" fmla="*/ 1277257 h 1320800"/>
              <a:gd name="connsiteX2" fmla="*/ 1306285 w 1306285"/>
              <a:gd name="connsiteY2" fmla="*/ 0 h 132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06285" h="1320800">
                <a:moveTo>
                  <a:pt x="0" y="1320800"/>
                </a:moveTo>
                <a:lnTo>
                  <a:pt x="43542" y="1277257"/>
                </a:lnTo>
                <a:lnTo>
                  <a:pt x="1306285" y="0"/>
                </a:lnTo>
              </a:path>
            </a:pathLst>
          </a:custGeom>
          <a:solidFill>
            <a:srgbClr val="261F1C"/>
          </a:solidFill>
          <a:ln w="12700">
            <a:solidFill>
              <a:schemeClr val="bg1"/>
            </a:solidFill>
            <a:prstDash val="sysDash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2" rIns="91424" bIns="45712" rtlCol="0" anchor="ctr"/>
          <a:lstStyle/>
          <a:p>
            <a:pPr algn="ctr"/>
            <a:endParaRPr lang="zh-CN" altLang="en-US" sz="2399" dirty="0">
              <a:solidFill>
                <a:srgbClr val="261F1C"/>
              </a:solidFill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grpSp>
        <p:nvGrpSpPr>
          <p:cNvPr id="107" name="组合 114">
            <a:extLst>
              <a:ext uri="{FF2B5EF4-FFF2-40B4-BE49-F238E27FC236}">
                <a16:creationId xmlns="" xmlns:a16="http://schemas.microsoft.com/office/drawing/2014/main" id="{21EB0087-295F-DC46-BBF3-01548D98B192}"/>
              </a:ext>
            </a:extLst>
          </p:cNvPr>
          <p:cNvGrpSpPr/>
          <p:nvPr/>
        </p:nvGrpSpPr>
        <p:grpSpPr>
          <a:xfrm>
            <a:off x="8087404" y="2295332"/>
            <a:ext cx="509896" cy="400828"/>
            <a:chOff x="5297488" y="2511425"/>
            <a:chExt cx="407988" cy="320675"/>
          </a:xfrm>
          <a:solidFill>
            <a:schemeClr val="bg1"/>
          </a:solidFill>
        </p:grpSpPr>
        <p:sp>
          <p:nvSpPr>
            <p:cNvPr id="108" name="Freeform 34">
              <a:extLst>
                <a:ext uri="{FF2B5EF4-FFF2-40B4-BE49-F238E27FC236}">
                  <a16:creationId xmlns="" xmlns:a16="http://schemas.microsoft.com/office/drawing/2014/main" id="{99BEF26B-D0A3-9F4E-9028-5D3F51D0E4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7488" y="2511425"/>
              <a:ext cx="322263" cy="239713"/>
            </a:xfrm>
            <a:custGeom>
              <a:avLst/>
              <a:gdLst>
                <a:gd name="T0" fmla="*/ 15 w 131"/>
                <a:gd name="T1" fmla="*/ 92 h 97"/>
                <a:gd name="T2" fmla="*/ 6 w 131"/>
                <a:gd name="T3" fmla="*/ 83 h 97"/>
                <a:gd name="T4" fmla="*/ 6 w 131"/>
                <a:gd name="T5" fmla="*/ 15 h 97"/>
                <a:gd name="T6" fmla="*/ 15 w 131"/>
                <a:gd name="T7" fmla="*/ 6 h 97"/>
                <a:gd name="T8" fmla="*/ 117 w 131"/>
                <a:gd name="T9" fmla="*/ 6 h 97"/>
                <a:gd name="T10" fmla="*/ 126 w 131"/>
                <a:gd name="T11" fmla="*/ 15 h 97"/>
                <a:gd name="T12" fmla="*/ 126 w 131"/>
                <a:gd name="T13" fmla="*/ 23 h 97"/>
                <a:gd name="T14" fmla="*/ 131 w 131"/>
                <a:gd name="T15" fmla="*/ 23 h 97"/>
                <a:gd name="T16" fmla="*/ 131 w 131"/>
                <a:gd name="T17" fmla="*/ 15 h 97"/>
                <a:gd name="T18" fmla="*/ 117 w 131"/>
                <a:gd name="T19" fmla="*/ 0 h 97"/>
                <a:gd name="T20" fmla="*/ 15 w 131"/>
                <a:gd name="T21" fmla="*/ 0 h 97"/>
                <a:gd name="T22" fmla="*/ 0 w 131"/>
                <a:gd name="T23" fmla="*/ 15 h 97"/>
                <a:gd name="T24" fmla="*/ 0 w 131"/>
                <a:gd name="T25" fmla="*/ 83 h 97"/>
                <a:gd name="T26" fmla="*/ 15 w 131"/>
                <a:gd name="T27" fmla="*/ 97 h 97"/>
                <a:gd name="T28" fmla="*/ 97 w 131"/>
                <a:gd name="T29" fmla="*/ 97 h 97"/>
                <a:gd name="T30" fmla="*/ 97 w 131"/>
                <a:gd name="T31" fmla="*/ 92 h 97"/>
                <a:gd name="T32" fmla="*/ 15 w 131"/>
                <a:gd name="T33" fmla="*/ 92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31" h="97">
                  <a:moveTo>
                    <a:pt x="15" y="92"/>
                  </a:moveTo>
                  <a:cubicBezTo>
                    <a:pt x="10" y="92"/>
                    <a:pt x="6" y="88"/>
                    <a:pt x="6" y="83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0"/>
                    <a:pt x="10" y="6"/>
                    <a:pt x="15" y="6"/>
                  </a:cubicBezTo>
                  <a:cubicBezTo>
                    <a:pt x="117" y="6"/>
                    <a:pt x="117" y="6"/>
                    <a:pt x="117" y="6"/>
                  </a:cubicBezTo>
                  <a:cubicBezTo>
                    <a:pt x="122" y="6"/>
                    <a:pt x="126" y="10"/>
                    <a:pt x="126" y="15"/>
                  </a:cubicBezTo>
                  <a:cubicBezTo>
                    <a:pt x="126" y="23"/>
                    <a:pt x="126" y="23"/>
                    <a:pt x="126" y="23"/>
                  </a:cubicBezTo>
                  <a:cubicBezTo>
                    <a:pt x="131" y="23"/>
                    <a:pt x="131" y="23"/>
                    <a:pt x="131" y="23"/>
                  </a:cubicBezTo>
                  <a:cubicBezTo>
                    <a:pt x="131" y="15"/>
                    <a:pt x="131" y="15"/>
                    <a:pt x="131" y="15"/>
                  </a:cubicBezTo>
                  <a:cubicBezTo>
                    <a:pt x="131" y="7"/>
                    <a:pt x="125" y="0"/>
                    <a:pt x="117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7"/>
                    <a:pt x="0" y="1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91"/>
                    <a:pt x="7" y="97"/>
                    <a:pt x="15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7" y="92"/>
                    <a:pt x="97" y="92"/>
                    <a:pt x="97" y="92"/>
                  </a:cubicBezTo>
                  <a:lnTo>
                    <a:pt x="15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09" name="Freeform 35">
              <a:extLst>
                <a:ext uri="{FF2B5EF4-FFF2-40B4-BE49-F238E27FC236}">
                  <a16:creationId xmlns="" xmlns:a16="http://schemas.microsoft.com/office/drawing/2014/main" id="{91F3335C-1D0A-1843-B1BA-67223DBD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541963" y="2663825"/>
              <a:ext cx="163513" cy="168275"/>
            </a:xfrm>
            <a:custGeom>
              <a:avLst/>
              <a:gdLst>
                <a:gd name="T0" fmla="*/ 58 w 67"/>
                <a:gd name="T1" fmla="*/ 0 h 68"/>
                <a:gd name="T2" fmla="*/ 46 w 67"/>
                <a:gd name="T3" fmla="*/ 0 h 68"/>
                <a:gd name="T4" fmla="*/ 37 w 67"/>
                <a:gd name="T5" fmla="*/ 37 h 68"/>
                <a:gd name="T6" fmla="*/ 33 w 67"/>
                <a:gd name="T7" fmla="*/ 8 h 68"/>
                <a:gd name="T8" fmla="*/ 29 w 67"/>
                <a:gd name="T9" fmla="*/ 37 h 68"/>
                <a:gd name="T10" fmla="*/ 21 w 67"/>
                <a:gd name="T11" fmla="*/ 0 h 68"/>
                <a:gd name="T12" fmla="*/ 9 w 67"/>
                <a:gd name="T13" fmla="*/ 0 h 68"/>
                <a:gd name="T14" fmla="*/ 0 w 67"/>
                <a:gd name="T15" fmla="*/ 8 h 68"/>
                <a:gd name="T16" fmla="*/ 0 w 67"/>
                <a:gd name="T17" fmla="*/ 60 h 68"/>
                <a:gd name="T18" fmla="*/ 9 w 67"/>
                <a:gd name="T19" fmla="*/ 68 h 68"/>
                <a:gd name="T20" fmla="*/ 58 w 67"/>
                <a:gd name="T21" fmla="*/ 68 h 68"/>
                <a:gd name="T22" fmla="*/ 67 w 67"/>
                <a:gd name="T23" fmla="*/ 60 h 68"/>
                <a:gd name="T24" fmla="*/ 67 w 67"/>
                <a:gd name="T25" fmla="*/ 8 h 68"/>
                <a:gd name="T26" fmla="*/ 58 w 67"/>
                <a:gd name="T27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67" h="68">
                  <a:moveTo>
                    <a:pt x="58" y="0"/>
                  </a:moveTo>
                  <a:cubicBezTo>
                    <a:pt x="46" y="0"/>
                    <a:pt x="46" y="0"/>
                    <a:pt x="46" y="0"/>
                  </a:cubicBezTo>
                  <a:cubicBezTo>
                    <a:pt x="37" y="37"/>
                    <a:pt x="37" y="37"/>
                    <a:pt x="37" y="37"/>
                  </a:cubicBezTo>
                  <a:cubicBezTo>
                    <a:pt x="33" y="8"/>
                    <a:pt x="33" y="8"/>
                    <a:pt x="33" y="8"/>
                  </a:cubicBezTo>
                  <a:cubicBezTo>
                    <a:pt x="29" y="37"/>
                    <a:pt x="29" y="37"/>
                    <a:pt x="29" y="37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5"/>
                    <a:pt x="4" y="68"/>
                    <a:pt x="9" y="68"/>
                  </a:cubicBezTo>
                  <a:cubicBezTo>
                    <a:pt x="58" y="68"/>
                    <a:pt x="58" y="68"/>
                    <a:pt x="58" y="68"/>
                  </a:cubicBezTo>
                  <a:cubicBezTo>
                    <a:pt x="63" y="68"/>
                    <a:pt x="67" y="65"/>
                    <a:pt x="67" y="60"/>
                  </a:cubicBezTo>
                  <a:cubicBezTo>
                    <a:pt x="67" y="8"/>
                    <a:pt x="67" y="8"/>
                    <a:pt x="67" y="8"/>
                  </a:cubicBezTo>
                  <a:cubicBezTo>
                    <a:pt x="67" y="4"/>
                    <a:pt x="63" y="0"/>
                    <a:pt x="5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0" name="Freeform 36">
              <a:extLst>
                <a:ext uri="{FF2B5EF4-FFF2-40B4-BE49-F238E27FC236}">
                  <a16:creationId xmlns="" xmlns:a16="http://schemas.microsoft.com/office/drawing/2014/main" id="{F1409E6F-A82C-B049-B406-6B79AD8B25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580063" y="2573338"/>
              <a:ext cx="87313" cy="103188"/>
            </a:xfrm>
            <a:custGeom>
              <a:avLst/>
              <a:gdLst>
                <a:gd name="T0" fmla="*/ 9 w 35"/>
                <a:gd name="T1" fmla="*/ 35 h 42"/>
                <a:gd name="T2" fmla="*/ 9 w 35"/>
                <a:gd name="T3" fmla="*/ 36 h 42"/>
                <a:gd name="T4" fmla="*/ 15 w 35"/>
                <a:gd name="T5" fmla="*/ 36 h 42"/>
                <a:gd name="T6" fmla="*/ 17 w 35"/>
                <a:gd name="T7" fmla="*/ 42 h 42"/>
                <a:gd name="T8" fmla="*/ 20 w 35"/>
                <a:gd name="T9" fmla="*/ 36 h 42"/>
                <a:gd name="T10" fmla="*/ 26 w 35"/>
                <a:gd name="T11" fmla="*/ 36 h 42"/>
                <a:gd name="T12" fmla="*/ 26 w 35"/>
                <a:gd name="T13" fmla="*/ 35 h 42"/>
                <a:gd name="T14" fmla="*/ 35 w 35"/>
                <a:gd name="T15" fmla="*/ 26 h 42"/>
                <a:gd name="T16" fmla="*/ 35 w 35"/>
                <a:gd name="T17" fmla="*/ 9 h 42"/>
                <a:gd name="T18" fmla="*/ 26 w 35"/>
                <a:gd name="T19" fmla="*/ 0 h 42"/>
                <a:gd name="T20" fmla="*/ 9 w 35"/>
                <a:gd name="T21" fmla="*/ 0 h 42"/>
                <a:gd name="T22" fmla="*/ 0 w 35"/>
                <a:gd name="T23" fmla="*/ 9 h 42"/>
                <a:gd name="T24" fmla="*/ 0 w 35"/>
                <a:gd name="T25" fmla="*/ 26 h 42"/>
                <a:gd name="T26" fmla="*/ 9 w 35"/>
                <a:gd name="T27" fmla="*/ 35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5" h="42">
                  <a:moveTo>
                    <a:pt x="9" y="35"/>
                  </a:moveTo>
                  <a:cubicBezTo>
                    <a:pt x="9" y="36"/>
                    <a:pt x="9" y="36"/>
                    <a:pt x="9" y="36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17" y="42"/>
                    <a:pt x="17" y="42"/>
                    <a:pt x="17" y="42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26" y="36"/>
                    <a:pt x="26" y="36"/>
                    <a:pt x="26" y="36"/>
                  </a:cubicBezTo>
                  <a:cubicBezTo>
                    <a:pt x="26" y="35"/>
                    <a:pt x="26" y="35"/>
                    <a:pt x="26" y="35"/>
                  </a:cubicBezTo>
                  <a:cubicBezTo>
                    <a:pt x="31" y="35"/>
                    <a:pt x="35" y="31"/>
                    <a:pt x="35" y="26"/>
                  </a:cubicBezTo>
                  <a:cubicBezTo>
                    <a:pt x="35" y="9"/>
                    <a:pt x="35" y="9"/>
                    <a:pt x="35" y="9"/>
                  </a:cubicBezTo>
                  <a:cubicBezTo>
                    <a:pt x="35" y="4"/>
                    <a:pt x="31" y="0"/>
                    <a:pt x="26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1"/>
                    <a:pt x="4" y="35"/>
                    <a:pt x="9" y="3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  <p:sp>
          <p:nvSpPr>
            <p:cNvPr id="111" name="Freeform 37">
              <a:extLst>
                <a:ext uri="{FF2B5EF4-FFF2-40B4-BE49-F238E27FC236}">
                  <a16:creationId xmlns="" xmlns:a16="http://schemas.microsoft.com/office/drawing/2014/main" id="{132C9DFC-6F47-A647-AEA1-76C038B929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32413" y="2605088"/>
              <a:ext cx="203200" cy="109538"/>
            </a:xfrm>
            <a:custGeom>
              <a:avLst/>
              <a:gdLst>
                <a:gd name="T0" fmla="*/ 116 w 128"/>
                <a:gd name="T1" fmla="*/ 9 h 69"/>
                <a:gd name="T2" fmla="*/ 91 w 128"/>
                <a:gd name="T3" fmla="*/ 34 h 69"/>
                <a:gd name="T4" fmla="*/ 79 w 128"/>
                <a:gd name="T5" fmla="*/ 20 h 69"/>
                <a:gd name="T6" fmla="*/ 38 w 128"/>
                <a:gd name="T7" fmla="*/ 59 h 69"/>
                <a:gd name="T8" fmla="*/ 15 w 128"/>
                <a:gd name="T9" fmla="*/ 50 h 69"/>
                <a:gd name="T10" fmla="*/ 0 w 128"/>
                <a:gd name="T11" fmla="*/ 65 h 69"/>
                <a:gd name="T12" fmla="*/ 3 w 128"/>
                <a:gd name="T13" fmla="*/ 69 h 69"/>
                <a:gd name="T14" fmla="*/ 17 w 128"/>
                <a:gd name="T15" fmla="*/ 55 h 69"/>
                <a:gd name="T16" fmla="*/ 40 w 128"/>
                <a:gd name="T17" fmla="*/ 64 h 69"/>
                <a:gd name="T18" fmla="*/ 79 w 128"/>
                <a:gd name="T19" fmla="*/ 26 h 69"/>
                <a:gd name="T20" fmla="*/ 91 w 128"/>
                <a:gd name="T21" fmla="*/ 40 h 69"/>
                <a:gd name="T22" fmla="*/ 119 w 128"/>
                <a:gd name="T23" fmla="*/ 12 h 69"/>
                <a:gd name="T24" fmla="*/ 124 w 128"/>
                <a:gd name="T25" fmla="*/ 17 h 69"/>
                <a:gd name="T26" fmla="*/ 128 w 128"/>
                <a:gd name="T27" fmla="*/ 0 h 69"/>
                <a:gd name="T28" fmla="*/ 111 w 128"/>
                <a:gd name="T29" fmla="*/ 5 h 69"/>
                <a:gd name="T30" fmla="*/ 116 w 128"/>
                <a:gd name="T31" fmla="*/ 9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8" h="69">
                  <a:moveTo>
                    <a:pt x="116" y="9"/>
                  </a:moveTo>
                  <a:lnTo>
                    <a:pt x="91" y="34"/>
                  </a:lnTo>
                  <a:lnTo>
                    <a:pt x="79" y="20"/>
                  </a:lnTo>
                  <a:lnTo>
                    <a:pt x="38" y="59"/>
                  </a:lnTo>
                  <a:lnTo>
                    <a:pt x="15" y="50"/>
                  </a:lnTo>
                  <a:lnTo>
                    <a:pt x="0" y="65"/>
                  </a:lnTo>
                  <a:lnTo>
                    <a:pt x="3" y="69"/>
                  </a:lnTo>
                  <a:lnTo>
                    <a:pt x="17" y="55"/>
                  </a:lnTo>
                  <a:lnTo>
                    <a:pt x="40" y="64"/>
                  </a:lnTo>
                  <a:lnTo>
                    <a:pt x="79" y="26"/>
                  </a:lnTo>
                  <a:lnTo>
                    <a:pt x="91" y="40"/>
                  </a:lnTo>
                  <a:lnTo>
                    <a:pt x="119" y="12"/>
                  </a:lnTo>
                  <a:lnTo>
                    <a:pt x="124" y="17"/>
                  </a:lnTo>
                  <a:lnTo>
                    <a:pt x="128" y="0"/>
                  </a:lnTo>
                  <a:lnTo>
                    <a:pt x="111" y="5"/>
                  </a:lnTo>
                  <a:lnTo>
                    <a:pt x="116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83" tIns="60941" rIns="121883" bIns="60941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399" dirty="0">
                <a:solidFill>
                  <a:schemeClr val="bg1"/>
                </a:solidFill>
                <a:latin typeface="华文新魏" panose="02010800040101010101" pitchFamily="2" charset="-122"/>
                <a:ea typeface="华文新魏" panose="02010800040101010101" pitchFamily="2" charset="-122"/>
              </a:endParaRPr>
            </a:p>
          </p:txBody>
        </p:sp>
      </p:grpSp>
      <p:pic>
        <p:nvPicPr>
          <p:cNvPr id="4102" name="Picture 6">
            <a:extLst>
              <a:ext uri="{FF2B5EF4-FFF2-40B4-BE49-F238E27FC236}">
                <a16:creationId xmlns="" xmlns:a16="http://schemas.microsoft.com/office/drawing/2014/main" id="{CDBBC605-13B5-6D48-C459-1F2856E1AF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10" b="89918" l="9961" r="89908">
                        <a14:foregroundMark x1="55701" y1="8810" x2="55701" y2="8810"/>
                        <a14:foregroundMark x1="45872" y1="82198" x2="45872" y2="8219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3019">
            <a:off x="2646577" y="1261051"/>
            <a:ext cx="1490621" cy="2150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6358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500"/>
                            </p:stCondLst>
                            <p:childTnLst>
                              <p:par>
                                <p:cTn id="5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000"/>
                            </p:stCondLst>
                            <p:childTnLst>
                              <p:par>
                                <p:cTn id="7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8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P spid="81" grpId="0" animBg="1"/>
      <p:bldP spid="89" grpId="0" animBg="1"/>
      <p:bldP spid="101" grpId="0" animBg="1"/>
      <p:bldP spid="1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>
            <a:extLst>
              <a:ext uri="{FF2B5EF4-FFF2-40B4-BE49-F238E27FC236}">
                <a16:creationId xmlns="" xmlns:a16="http://schemas.microsoft.com/office/drawing/2014/main" id="{A39DC875-2339-3657-6261-061554964B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24" t="27675" r="32495"/>
          <a:stretch/>
        </p:blipFill>
        <p:spPr bwMode="auto">
          <a:xfrm>
            <a:off x="1828801" y="597902"/>
            <a:ext cx="6003236" cy="596623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2" name="Сердце 11">
            <a:extLst>
              <a:ext uri="{FF2B5EF4-FFF2-40B4-BE49-F238E27FC236}">
                <a16:creationId xmlns="" xmlns:a16="http://schemas.microsoft.com/office/drawing/2014/main" id="{67A4473D-B347-E157-941D-EE3E6883C936}"/>
              </a:ext>
            </a:extLst>
          </p:cNvPr>
          <p:cNvSpPr/>
          <p:nvPr/>
        </p:nvSpPr>
        <p:spPr>
          <a:xfrm>
            <a:off x="11105322" y="4306957"/>
            <a:ext cx="291548" cy="265043"/>
          </a:xfrm>
          <a:prstGeom prst="hear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Улыбающееся лицо 12">
            <a:extLst>
              <a:ext uri="{FF2B5EF4-FFF2-40B4-BE49-F238E27FC236}">
                <a16:creationId xmlns="" xmlns:a16="http://schemas.microsoft.com/office/drawing/2014/main" id="{E1033C2F-69C6-962F-B20D-9F18A765BC7C}"/>
              </a:ext>
            </a:extLst>
          </p:cNvPr>
          <p:cNvSpPr/>
          <p:nvPr/>
        </p:nvSpPr>
        <p:spPr>
          <a:xfrm>
            <a:off x="11105322" y="4636071"/>
            <a:ext cx="238539" cy="215348"/>
          </a:xfrm>
          <a:prstGeom prst="smileyFac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20">
            <a:extLst>
              <a:ext uri="{FF2B5EF4-FFF2-40B4-BE49-F238E27FC236}">
                <a16:creationId xmlns="" xmlns:a16="http://schemas.microsoft.com/office/drawing/2014/main" id="{B4B84238-DA8B-4469-E934-7FA4AABB5E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370" r="303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6304"/>
          <a:stretch/>
        </p:blipFill>
        <p:spPr bwMode="auto">
          <a:xfrm>
            <a:off x="6716409" y="597903"/>
            <a:ext cx="1115628" cy="12252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>
            <a:extLst>
              <a:ext uri="{FF2B5EF4-FFF2-40B4-BE49-F238E27FC236}">
                <a16:creationId xmlns="" xmlns:a16="http://schemas.microsoft.com/office/drawing/2014/main" id="{34F0AA5B-9A21-7039-DF8F-315898CB6E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36638" r="63105">
                        <a14:foregroundMark x1="53443" y1="28300" x2="53443" y2="283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391" t="7418" r="35989" b="18427"/>
          <a:stretch/>
        </p:blipFill>
        <p:spPr bwMode="auto">
          <a:xfrm>
            <a:off x="2025365" y="3710182"/>
            <a:ext cx="911018" cy="90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>
            <a:extLst>
              <a:ext uri="{FF2B5EF4-FFF2-40B4-BE49-F238E27FC236}">
                <a16:creationId xmlns="" xmlns:a16="http://schemas.microsoft.com/office/drawing/2014/main" id="{E2D40FA3-9CC6-743D-BA26-B1A78BED4C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826" b="79432" l="70420" r="957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257" r="1112" b="11742"/>
          <a:stretch/>
        </p:blipFill>
        <p:spPr bwMode="auto">
          <a:xfrm>
            <a:off x="1924596" y="597903"/>
            <a:ext cx="1011787" cy="1044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84124" y="3710182"/>
            <a:ext cx="7070501" cy="2677656"/>
          </a:xfrm>
          <a:prstGeom prst="rect">
            <a:avLst/>
          </a:prstGeom>
          <a:solidFill>
            <a:srgbClr val="FFC000"/>
          </a:solidFill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ru-RU" sz="2800" dirty="0"/>
              <a:t>Друдл - это незаконченная картинка, которую нужно додумать или дорисовать. </a:t>
            </a:r>
          </a:p>
          <a:p>
            <a:r>
              <a:rPr lang="ru-RU" sz="2800" dirty="0"/>
              <a:t>Лучший ответ - тот, который сразу мало кому приходит в голову, но стоит его услышать - и решение кажется очевидным. Особенно ценится оригинальность и юмор.</a:t>
            </a:r>
          </a:p>
        </p:txBody>
      </p:sp>
    </p:spTree>
    <p:extLst>
      <p:ext uri="{BB962C8B-B14F-4D97-AF65-F5344CB8AC3E}">
        <p14:creationId xmlns:p14="http://schemas.microsoft.com/office/powerpoint/2010/main" val="127521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>
            <a:extLst>
              <a:ext uri="{FF2B5EF4-FFF2-40B4-BE49-F238E27FC236}">
                <a16:creationId xmlns="" xmlns:a16="http://schemas.microsoft.com/office/drawing/2014/main" id="{79750DFA-4F24-F96E-119B-EB804957CC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938" y="0"/>
            <a:ext cx="74391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Потребитель картинка для презентации">
            <a:extLst>
              <a:ext uri="{FF2B5EF4-FFF2-40B4-BE49-F238E27FC236}">
                <a16:creationId xmlns="" xmlns:a16="http://schemas.microsoft.com/office/drawing/2014/main" id="{F9CD5EE4-1585-37A2-75C3-8BA29534BE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87" y="1364974"/>
            <a:ext cx="4843670" cy="484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70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60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80A0"/>
      </a:accent1>
      <a:accent2>
        <a:srgbClr val="D0157C"/>
      </a:accent2>
      <a:accent3>
        <a:srgbClr val="00C9E3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TM02474572[[fn=Медицинский шаблон оформления]]</Template>
  <TotalTime>325</TotalTime>
  <Words>609</Words>
  <Application>Microsoft Office PowerPoint</Application>
  <PresentationFormat>Произвольный</PresentationFormat>
  <Paragraphs>55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Office Theme</vt:lpstr>
      <vt:lpstr>Умный маркетинг для стартапа</vt:lpstr>
      <vt:lpstr>Презентация PowerPoint</vt:lpstr>
      <vt:lpstr>Презентация PowerPoint</vt:lpstr>
      <vt:lpstr>А есть ли у вас опыт продаж?</vt:lpstr>
      <vt:lpstr>Презентация PowerPoint</vt:lpstr>
      <vt:lpstr>Цель занятия:</vt:lpstr>
      <vt:lpstr>задачи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Задача №1: создаём товар</vt:lpstr>
      <vt:lpstr>Презентация PowerPoint</vt:lpstr>
      <vt:lpstr>Задача № 2: пишем продающий текст</vt:lpstr>
      <vt:lpstr>Презентация PowerPoint</vt:lpstr>
      <vt:lpstr> Напиши текст о нашем новом продукте….. в формате…. Избегай клише и тавтологий.   </vt:lpstr>
      <vt:lpstr>Задача № 3: создаём рекламное фото</vt:lpstr>
      <vt:lpstr>Презентация PowerPoint</vt:lpstr>
      <vt:lpstr>Презентация PowerPoint</vt:lpstr>
      <vt:lpstr>Презентация PowerPoint</vt:lpstr>
      <vt:lpstr>Сегодня мы научились…</vt:lpstr>
      <vt:lpstr>РЕФЛЕКСИЯ «Три М»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Microsoft Office User</dc:creator>
  <cp:lastModifiedBy>bibl_01_01</cp:lastModifiedBy>
  <cp:revision>7</cp:revision>
  <dcterms:created xsi:type="dcterms:W3CDTF">2023-07-08T06:42:35Z</dcterms:created>
  <dcterms:modified xsi:type="dcterms:W3CDTF">2024-04-01T06:31:34Z</dcterms:modified>
</cp:coreProperties>
</file>