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559675" cx="13439775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22">
          <p15:clr>
            <a:srgbClr val="A4A3A4"/>
          </p15:clr>
        </p15:guide>
        <p15:guide id="2" pos="468">
          <p15:clr>
            <a:srgbClr val="A4A3A4"/>
          </p15:clr>
        </p15:guide>
        <p15:guide id="3" pos="7363">
          <p15:clr>
            <a:srgbClr val="A4A3A4"/>
          </p15:clr>
        </p15:guide>
        <p15:guide id="4" pos="3689">
          <p15:clr>
            <a:srgbClr val="A4A3A4"/>
          </p15:clr>
        </p15:guide>
        <p15:guide id="5" orient="horz" pos="1224">
          <p15:clr>
            <a:srgbClr val="A4A3A4"/>
          </p15:clr>
        </p15:guide>
        <p15:guide id="6" orient="horz" pos="136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i4n+efvPhChY/+/brqtVMK61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22" orient="horz"/>
        <p:guide pos="468"/>
        <p:guide pos="7363"/>
        <p:guide pos="3689"/>
        <p:guide pos="1224" orient="horz"/>
        <p:guide pos="13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50" lIns="48925" spcFirstLastPara="1" rIns="48925" wrap="square" tIns="2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50" lIns="48925" spcFirstLastPara="1" rIns="48925" wrap="square" tIns="2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2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3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4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5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16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7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8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9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20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9:notes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22"/>
          <p:cNvCxnSpPr/>
          <p:nvPr/>
        </p:nvCxnSpPr>
        <p:spPr>
          <a:xfrm rot="10800000">
            <a:off x="-1673905" y="6357905"/>
            <a:ext cx="159579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" name="Google Shape;17;p22"/>
          <p:cNvSpPr txBox="1"/>
          <p:nvPr/>
        </p:nvSpPr>
        <p:spPr>
          <a:xfrm>
            <a:off x="2517765" y="-491224"/>
            <a:ext cx="3284045" cy="26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3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ШАБЛОН ЗАГОЛОВОЧНОГО СЛАЙДА</a:t>
            </a:r>
            <a:endParaRPr/>
          </a:p>
        </p:txBody>
      </p:sp>
      <p:sp>
        <p:nvSpPr>
          <p:cNvPr id="18" name="Google Shape;18;p22"/>
          <p:cNvSpPr txBox="1"/>
          <p:nvPr/>
        </p:nvSpPr>
        <p:spPr>
          <a:xfrm>
            <a:off x="-1281524" y="-488377"/>
            <a:ext cx="2027846" cy="26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3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Пустое поле </a:t>
            </a:r>
            <a:endParaRPr/>
          </a:p>
        </p:txBody>
      </p:sp>
      <p:cxnSp>
        <p:nvCxnSpPr>
          <p:cNvPr id="19" name="Google Shape;19;p22"/>
          <p:cNvCxnSpPr/>
          <p:nvPr/>
        </p:nvCxnSpPr>
        <p:spPr>
          <a:xfrm>
            <a:off x="-643126" y="-251203"/>
            <a:ext cx="138944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" name="Google Shape;20;p22"/>
          <p:cNvCxnSpPr/>
          <p:nvPr/>
        </p:nvCxnSpPr>
        <p:spPr>
          <a:xfrm>
            <a:off x="746322" y="-816429"/>
            <a:ext cx="0" cy="81642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22"/>
          <p:cNvCxnSpPr/>
          <p:nvPr/>
        </p:nvCxnSpPr>
        <p:spPr>
          <a:xfrm rot="10800000">
            <a:off x="751453" y="-442211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" name="Google Shape;22;p22"/>
          <p:cNvSpPr txBox="1"/>
          <p:nvPr/>
        </p:nvSpPr>
        <p:spPr>
          <a:xfrm>
            <a:off x="1022206" y="-626877"/>
            <a:ext cx="2027846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3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линия выравнивания заголовка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925736" y="503978"/>
            <a:ext cx="4334677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5713655" y="1088454"/>
            <a:ext cx="6803886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25736" y="2267902"/>
            <a:ext cx="4334677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>
            <a:off x="925736" y="503978"/>
            <a:ext cx="4334677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/>
          <p:nvPr>
            <p:ph idx="2" type="pic"/>
          </p:nvPr>
        </p:nvSpPr>
        <p:spPr>
          <a:xfrm>
            <a:off x="5713655" y="1088454"/>
            <a:ext cx="6803886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2"/>
          <p:cNvSpPr txBox="1"/>
          <p:nvPr>
            <p:ph idx="1" type="body"/>
          </p:nvPr>
        </p:nvSpPr>
        <p:spPr>
          <a:xfrm>
            <a:off x="925736" y="2267902"/>
            <a:ext cx="4334677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96" name="Google Shape;96;p32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/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" type="body"/>
          </p:nvPr>
        </p:nvSpPr>
        <p:spPr>
          <a:xfrm rot="5400000">
            <a:off x="4321616" y="-1385217"/>
            <a:ext cx="4796544" cy="11591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/>
          <p:nvPr>
            <p:ph type="title"/>
          </p:nvPr>
        </p:nvSpPr>
        <p:spPr>
          <a:xfrm rot="5400000">
            <a:off x="7863577" y="2156745"/>
            <a:ext cx="6406475" cy="289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" type="body"/>
          </p:nvPr>
        </p:nvSpPr>
        <p:spPr>
          <a:xfrm rot="5400000">
            <a:off x="1983676" y="-657208"/>
            <a:ext cx="6406475" cy="8525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СТРОЧНЫЙ ЗАГОЛОВОК">
  <p:cSld name="1-СТРОЧНЫЙ ЗАГОЛОВОК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504869" y="290289"/>
            <a:ext cx="9574963" cy="539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42"/>
              <a:buFont typeface="Arial"/>
              <a:buNone/>
              <a:defRPr b="0" i="0" sz="754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12611383" y="7219479"/>
            <a:ext cx="313974" cy="128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88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6" name="Google Shape;26;p23"/>
          <p:cNvCxnSpPr/>
          <p:nvPr/>
        </p:nvCxnSpPr>
        <p:spPr>
          <a:xfrm rot="10800000">
            <a:off x="518833" y="-621102"/>
            <a:ext cx="0" cy="54346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3"/>
          <p:cNvCxnSpPr/>
          <p:nvPr/>
        </p:nvCxnSpPr>
        <p:spPr>
          <a:xfrm rot="10800000">
            <a:off x="-1257850" y="755762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28" name="Google Shape;28;p23"/>
          <p:cNvCxnSpPr/>
          <p:nvPr/>
        </p:nvCxnSpPr>
        <p:spPr>
          <a:xfrm rot="10800000">
            <a:off x="-1257850" y="1366838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29" name="Google Shape;29;p23"/>
          <p:cNvCxnSpPr/>
          <p:nvPr/>
        </p:nvCxnSpPr>
        <p:spPr>
          <a:xfrm rot="10800000">
            <a:off x="-16115" y="-621102"/>
            <a:ext cx="0" cy="54346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" name="Google Shape;30;p23"/>
          <p:cNvCxnSpPr/>
          <p:nvPr/>
        </p:nvCxnSpPr>
        <p:spPr>
          <a:xfrm>
            <a:off x="-16115" y="-327804"/>
            <a:ext cx="53494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1" name="Google Shape;31;p23"/>
          <p:cNvSpPr txBox="1"/>
          <p:nvPr/>
        </p:nvSpPr>
        <p:spPr>
          <a:xfrm>
            <a:off x="-119279" y="-903323"/>
            <a:ext cx="908865" cy="61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Левое поле (пустое)</a:t>
            </a:r>
            <a:endParaRPr/>
          </a:p>
        </p:txBody>
      </p:sp>
      <p:cxnSp>
        <p:nvCxnSpPr>
          <p:cNvPr id="32" name="Google Shape;32;p23"/>
          <p:cNvCxnSpPr/>
          <p:nvPr/>
        </p:nvCxnSpPr>
        <p:spPr>
          <a:xfrm rot="10800000">
            <a:off x="13432082" y="-621102"/>
            <a:ext cx="0" cy="54346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" name="Google Shape;33;p23"/>
          <p:cNvCxnSpPr/>
          <p:nvPr/>
        </p:nvCxnSpPr>
        <p:spPr>
          <a:xfrm rot="10800000">
            <a:off x="12916356" y="-621102"/>
            <a:ext cx="0" cy="54346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" name="Google Shape;34;p23"/>
          <p:cNvCxnSpPr/>
          <p:nvPr/>
        </p:nvCxnSpPr>
        <p:spPr>
          <a:xfrm>
            <a:off x="12897134" y="-327804"/>
            <a:ext cx="53494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5" name="Google Shape;35;p23"/>
          <p:cNvSpPr txBox="1"/>
          <p:nvPr/>
        </p:nvSpPr>
        <p:spPr>
          <a:xfrm>
            <a:off x="12793969" y="-903323"/>
            <a:ext cx="908865" cy="614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Правое поле (пустое)</a:t>
            </a:r>
            <a:endParaRPr/>
          </a:p>
        </p:txBody>
      </p:sp>
      <p:cxnSp>
        <p:nvCxnSpPr>
          <p:cNvPr id="36" name="Google Shape;36;p23"/>
          <p:cNvCxnSpPr/>
          <p:nvPr/>
        </p:nvCxnSpPr>
        <p:spPr>
          <a:xfrm rot="10800000">
            <a:off x="518834" y="-327804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" name="Google Shape;37;p23"/>
          <p:cNvCxnSpPr/>
          <p:nvPr/>
        </p:nvCxnSpPr>
        <p:spPr>
          <a:xfrm rot="10800000">
            <a:off x="-1257850" y="1366838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38" name="Google Shape;38;p23"/>
          <p:cNvSpPr txBox="1"/>
          <p:nvPr/>
        </p:nvSpPr>
        <p:spPr>
          <a:xfrm>
            <a:off x="-2147126" y="338091"/>
            <a:ext cx="2027846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Базовая линия </a:t>
            </a:r>
            <a:b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первой строки заголовка</a:t>
            </a:r>
            <a:endParaRPr/>
          </a:p>
        </p:txBody>
      </p:sp>
      <p:sp>
        <p:nvSpPr>
          <p:cNvPr id="39" name="Google Shape;39;p23"/>
          <p:cNvSpPr txBox="1"/>
          <p:nvPr/>
        </p:nvSpPr>
        <p:spPr>
          <a:xfrm>
            <a:off x="-2147125" y="988770"/>
            <a:ext cx="2027846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Базовая линия </a:t>
            </a:r>
            <a:b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второй строки заголовка</a:t>
            </a:r>
            <a:endParaRPr/>
          </a:p>
        </p:txBody>
      </p:sp>
      <p:sp>
        <p:nvSpPr>
          <p:cNvPr id="40" name="Google Shape;40;p23"/>
          <p:cNvSpPr txBox="1"/>
          <p:nvPr/>
        </p:nvSpPr>
        <p:spPr>
          <a:xfrm>
            <a:off x="875743" y="-375808"/>
            <a:ext cx="3284045" cy="266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ШАБЛОН СЛАЙДА 1</a:t>
            </a:r>
            <a:endParaRPr/>
          </a:p>
        </p:txBody>
      </p:sp>
      <p:sp>
        <p:nvSpPr>
          <p:cNvPr id="41" name="Google Shape;41;p23"/>
          <p:cNvSpPr txBox="1"/>
          <p:nvPr/>
        </p:nvSpPr>
        <p:spPr>
          <a:xfrm>
            <a:off x="789586" y="-512470"/>
            <a:ext cx="2027846" cy="440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линия выравнивания заголовка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76">
          <p15:clr>
            <a:srgbClr val="FBAE40"/>
          </p15:clr>
        </p15:guide>
        <p15:guide id="2" pos="8139">
          <p15:clr>
            <a:srgbClr val="FBAE40"/>
          </p15:clr>
        </p15:guide>
        <p15:guide id="3" pos="327">
          <p15:clr>
            <a:srgbClr val="FBAE40"/>
          </p15:clr>
        </p15:guide>
        <p15:guide id="4" orient="horz" pos="8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ctrTitle"/>
          </p:nvPr>
        </p:nvSpPr>
        <p:spPr>
          <a:xfrm>
            <a:off x="1679972" y="1237197"/>
            <a:ext cx="1007983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subTitle"/>
          </p:nvPr>
        </p:nvSpPr>
        <p:spPr>
          <a:xfrm>
            <a:off x="1679972" y="3970580"/>
            <a:ext cx="10079831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45" name="Google Shape;45;p24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916985" y="1884670"/>
            <a:ext cx="11591806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916985" y="5059034"/>
            <a:ext cx="11591806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88888"/>
              </a:buClr>
              <a:buSzPts val="2646"/>
              <a:buNone/>
              <a:defRPr sz="2646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923985" y="2012414"/>
            <a:ext cx="5711904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2" type="body"/>
          </p:nvPr>
        </p:nvSpPr>
        <p:spPr>
          <a:xfrm>
            <a:off x="6803886" y="2012414"/>
            <a:ext cx="5711904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925735" y="402483"/>
            <a:ext cx="11591806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925736" y="1853171"/>
            <a:ext cx="5685654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70" name="Google Shape;70;p28"/>
          <p:cNvSpPr txBox="1"/>
          <p:nvPr>
            <p:ph idx="2" type="body"/>
          </p:nvPr>
        </p:nvSpPr>
        <p:spPr>
          <a:xfrm>
            <a:off x="925736" y="2761381"/>
            <a:ext cx="5685654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3" type="body"/>
          </p:nvPr>
        </p:nvSpPr>
        <p:spPr>
          <a:xfrm>
            <a:off x="6803886" y="1853171"/>
            <a:ext cx="5713655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72" name="Google Shape;72;p28"/>
          <p:cNvSpPr txBox="1"/>
          <p:nvPr>
            <p:ph idx="4" type="body"/>
          </p:nvPr>
        </p:nvSpPr>
        <p:spPr>
          <a:xfrm>
            <a:off x="6803886" y="2761381"/>
            <a:ext cx="5713655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Arial"/>
              <a:buNone/>
              <a:defRPr b="0" i="0" sz="48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1" name="Google Shape;11;p21"/>
          <p:cNvCxnSpPr/>
          <p:nvPr/>
        </p:nvCxnSpPr>
        <p:spPr>
          <a:xfrm rot="10800000">
            <a:off x="-1257850" y="755762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" name="Google Shape;12;p21"/>
          <p:cNvCxnSpPr/>
          <p:nvPr/>
        </p:nvCxnSpPr>
        <p:spPr>
          <a:xfrm rot="10800000">
            <a:off x="-1257850" y="1366838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" name="Google Shape;13;p21"/>
          <p:cNvCxnSpPr/>
          <p:nvPr/>
        </p:nvCxnSpPr>
        <p:spPr>
          <a:xfrm rot="10800000">
            <a:off x="-1257850" y="755762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21"/>
          <p:cNvCxnSpPr/>
          <p:nvPr/>
        </p:nvCxnSpPr>
        <p:spPr>
          <a:xfrm rot="10800000">
            <a:off x="-1257850" y="1366838"/>
            <a:ext cx="1138571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76">
          <p15:clr>
            <a:srgbClr val="F26B43"/>
          </p15:clr>
        </p15:guide>
        <p15:guide id="2" orient="horz" pos="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704748" y="2699926"/>
            <a:ext cx="6669446" cy="190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200" u="none" cap="none" strike="noStrike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КОД  БУДУЩЕГО </a:t>
            </a: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746126" y="6140313"/>
            <a:ext cx="6598572" cy="83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Бесплатное обучение талантливых школьников</a:t>
            </a:r>
            <a:b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8–11 классов и студенты СПО современным языкам программирования </a:t>
            </a:r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038" y="484190"/>
            <a:ext cx="1599414" cy="27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3148" y="423445"/>
            <a:ext cx="792088" cy="3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352" y="432057"/>
            <a:ext cx="1557896" cy="33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3136" y="367123"/>
            <a:ext cx="1394222" cy="46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"/>
          <p:cNvGrpSpPr/>
          <p:nvPr/>
        </p:nvGrpSpPr>
        <p:grpSpPr>
          <a:xfrm rot="-568336">
            <a:off x="6505475" y="-710572"/>
            <a:ext cx="11283637" cy="10822222"/>
            <a:chOff x="5441040" y="-975709"/>
            <a:chExt cx="11699986" cy="11221546"/>
          </a:xfrm>
        </p:grpSpPr>
        <p:sp>
          <p:nvSpPr>
            <p:cNvPr id="123" name="Google Shape;123;p1"/>
            <p:cNvSpPr/>
            <p:nvPr/>
          </p:nvSpPr>
          <p:spPr>
            <a:xfrm rot="2126265">
              <a:off x="6328871" y="1288319"/>
              <a:ext cx="9786987" cy="6189427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 rot="2126265">
              <a:off x="6371595" y="1792382"/>
              <a:ext cx="9786987" cy="6189427"/>
            </a:xfrm>
            <a:prstGeom prst="ellipse">
              <a:avLst/>
            </a:prstGeom>
            <a:solidFill>
              <a:srgbClr val="1000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 rot="2126265">
              <a:off x="6466207" y="1447027"/>
              <a:ext cx="9786987" cy="6189427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" name="Google Shape;126;p1"/>
          <p:cNvPicPr preferRelativeResize="0"/>
          <p:nvPr/>
        </p:nvPicPr>
        <p:blipFill rotWithShape="1">
          <a:blip r:embed="rId7">
            <a:alphaModFix/>
          </a:blip>
          <a:srcRect b="18670" l="26471" r="26214" t="0"/>
          <a:stretch/>
        </p:blipFill>
        <p:spPr>
          <a:xfrm>
            <a:off x="7066833" y="582386"/>
            <a:ext cx="6166463" cy="706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"/>
          <p:cNvSpPr/>
          <p:nvPr/>
        </p:nvSpPr>
        <p:spPr>
          <a:xfrm>
            <a:off x="519114" y="1962225"/>
            <a:ext cx="6012000" cy="419651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6907616" y="1954562"/>
            <a:ext cx="6012000" cy="419651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 txBox="1"/>
          <p:nvPr>
            <p:ph type="title"/>
          </p:nvPr>
        </p:nvSpPr>
        <p:spPr>
          <a:xfrm>
            <a:off x="519114" y="344090"/>
            <a:ext cx="5809116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Уникальность</a:t>
            </a:r>
            <a:b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ПРОГРАMM</a:t>
            </a:r>
            <a:endParaRPr sz="44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0"/>
          <p:cNvSpPr txBox="1"/>
          <p:nvPr>
            <p:ph idx="12" type="sldNum"/>
          </p:nvPr>
        </p:nvSpPr>
        <p:spPr>
          <a:xfrm>
            <a:off x="12917099" y="7237363"/>
            <a:ext cx="313974" cy="128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1" name="Google Shape;361;p10"/>
          <p:cNvSpPr txBox="1"/>
          <p:nvPr/>
        </p:nvSpPr>
        <p:spPr>
          <a:xfrm>
            <a:off x="888329" y="3095584"/>
            <a:ext cx="412563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300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Образовательная программа прошла государственный отбор и аттестацию</a:t>
            </a:r>
            <a:endParaRPr/>
          </a:p>
        </p:txBody>
      </p:sp>
      <p:sp>
        <p:nvSpPr>
          <p:cNvPr id="362" name="Google Shape;362;p10"/>
          <p:cNvSpPr/>
          <p:nvPr/>
        </p:nvSpPr>
        <p:spPr>
          <a:xfrm>
            <a:off x="1734738" y="2129228"/>
            <a:ext cx="29485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Образовательная программа</a:t>
            </a:r>
            <a:endParaRPr sz="16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8146818" y="2129228"/>
            <a:ext cx="24837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Цифровая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платформа</a:t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>
            <a:off x="794684" y="4260527"/>
            <a:ext cx="41014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программу входят: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888328" y="4823638"/>
            <a:ext cx="5007963" cy="982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18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материалы уроков и задания презентации, скрипты для преподавателей методическая поддержка</a:t>
            </a:r>
            <a:endParaRPr/>
          </a:p>
        </p:txBody>
      </p:sp>
      <p:sp>
        <p:nvSpPr>
          <p:cNvPr id="366" name="Google Shape;366;p10"/>
          <p:cNvSpPr txBox="1"/>
          <p:nvPr/>
        </p:nvSpPr>
        <p:spPr>
          <a:xfrm>
            <a:off x="7301804" y="3458618"/>
            <a:ext cx="5427226" cy="2347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платформе ученики будут заниматься онлайн, а учителя смогут использовать учебные материалы и проверять домашние задания</a:t>
            </a:r>
            <a:endParaRPr/>
          </a:p>
          <a:p>
            <a:pPr indent="-285750" lvl="0" marL="285750" marR="0" rtl="0" algn="l">
              <a:spcBef>
                <a:spcPts val="3000"/>
              </a:spcBef>
              <a:spcAft>
                <a:spcPts val="30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Обучаясь офлайн, ученики и учителя смогут использовать материалы программы на платформе для домашних заданий и в качестве дополнительного материала</a:t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 rot="557405">
            <a:off x="2964945" y="6310108"/>
            <a:ext cx="4543398" cy="2535388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"/>
          <p:cNvSpPr/>
          <p:nvPr/>
        </p:nvSpPr>
        <p:spPr>
          <a:xfrm rot="557405">
            <a:off x="2922222" y="6024400"/>
            <a:ext cx="4543398" cy="2535388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0"/>
          <p:cNvGrpSpPr/>
          <p:nvPr/>
        </p:nvGrpSpPr>
        <p:grpSpPr>
          <a:xfrm>
            <a:off x="7897253" y="-1751418"/>
            <a:ext cx="4118879" cy="2706860"/>
            <a:chOff x="8561872" y="-1715654"/>
            <a:chExt cx="6198082" cy="4073277"/>
          </a:xfrm>
        </p:grpSpPr>
        <p:sp>
          <p:nvSpPr>
            <p:cNvPr id="370" name="Google Shape;370;p10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2" name="Google Shape;3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994" y="2306788"/>
            <a:ext cx="631180" cy="5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2879" y="2260814"/>
            <a:ext cx="514455" cy="55145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0"/>
          <p:cNvSpPr/>
          <p:nvPr/>
        </p:nvSpPr>
        <p:spPr>
          <a:xfrm>
            <a:off x="776369" y="2158484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7279674" y="2133375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/>
          <p:nvPr/>
        </p:nvSpPr>
        <p:spPr>
          <a:xfrm>
            <a:off x="520391" y="1960805"/>
            <a:ext cx="6807510" cy="91566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520391" y="2996670"/>
            <a:ext cx="6807510" cy="91566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520391" y="4032535"/>
            <a:ext cx="6807510" cy="91566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519114" y="5068400"/>
            <a:ext cx="6807510" cy="91566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519114" y="6104264"/>
            <a:ext cx="6807510" cy="91566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1"/>
          <p:cNvSpPr txBox="1"/>
          <p:nvPr/>
        </p:nvSpPr>
        <p:spPr>
          <a:xfrm>
            <a:off x="748855" y="2123862"/>
            <a:ext cx="614069" cy="589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800"/>
              <a:buFont typeface="Arial"/>
              <a:buNone/>
            </a:pPr>
            <a:r>
              <a:rPr b="0" i="0" lang="ru-RU" sz="4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86" name="Google Shape;386;p11"/>
          <p:cNvSpPr txBox="1"/>
          <p:nvPr/>
        </p:nvSpPr>
        <p:spPr>
          <a:xfrm>
            <a:off x="748855" y="3190706"/>
            <a:ext cx="614069" cy="527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800"/>
              <a:buFont typeface="Arial"/>
              <a:buNone/>
            </a:pPr>
            <a:r>
              <a:rPr b="0" i="0" lang="ru-RU" sz="4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87" name="Google Shape;387;p11"/>
          <p:cNvSpPr txBox="1"/>
          <p:nvPr/>
        </p:nvSpPr>
        <p:spPr>
          <a:xfrm>
            <a:off x="748855" y="4224127"/>
            <a:ext cx="614069" cy="532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800"/>
              <a:buFont typeface="Arial"/>
              <a:buNone/>
            </a:pPr>
            <a:r>
              <a:rPr b="0" i="0" lang="ru-RU" sz="4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88" name="Google Shape;388;p11"/>
          <p:cNvSpPr txBox="1"/>
          <p:nvPr/>
        </p:nvSpPr>
        <p:spPr>
          <a:xfrm>
            <a:off x="748855" y="5278108"/>
            <a:ext cx="614069" cy="49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800"/>
              <a:buFont typeface="Arial"/>
              <a:buNone/>
            </a:pPr>
            <a:r>
              <a:rPr b="0" i="0" lang="ru-RU" sz="4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89" name="Google Shape;389;p11"/>
          <p:cNvSpPr txBox="1"/>
          <p:nvPr/>
        </p:nvSpPr>
        <p:spPr>
          <a:xfrm>
            <a:off x="748855" y="6282326"/>
            <a:ext cx="614069" cy="55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800"/>
              <a:buFont typeface="Arial"/>
              <a:buNone/>
            </a:pPr>
            <a:r>
              <a:rPr b="0" i="0" lang="ru-RU" sz="4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390" name="Google Shape;3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765" y="4212685"/>
            <a:ext cx="612748" cy="54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1"/>
          <p:cNvSpPr txBox="1"/>
          <p:nvPr/>
        </p:nvSpPr>
        <p:spPr>
          <a:xfrm>
            <a:off x="1559952" y="1975319"/>
            <a:ext cx="5475847" cy="915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Оставить заявку на сайте </a:t>
            </a:r>
            <a:b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Университета «Синергия» для участия</a:t>
            </a:r>
            <a:endParaRPr/>
          </a:p>
        </p:txBody>
      </p:sp>
      <p:sp>
        <p:nvSpPr>
          <p:cNvPr id="392" name="Google Shape;392;p11"/>
          <p:cNvSpPr txBox="1"/>
          <p:nvPr/>
        </p:nvSpPr>
        <p:spPr>
          <a:xfrm>
            <a:off x="1559951" y="3190706"/>
            <a:ext cx="5475847" cy="527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Дождаться звонка call-центра</a:t>
            </a:r>
            <a:endParaRPr/>
          </a:p>
        </p:txBody>
      </p:sp>
      <p:sp>
        <p:nvSpPr>
          <p:cNvPr id="393" name="Google Shape;393;p11"/>
          <p:cNvSpPr txBox="1"/>
          <p:nvPr/>
        </p:nvSpPr>
        <p:spPr>
          <a:xfrm>
            <a:off x="1559950" y="4153842"/>
            <a:ext cx="5475847" cy="70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Пройти регистрацию на портале «Госуслуги» и получить подтверждение </a:t>
            </a:r>
            <a:endParaRPr/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5360" y="1987153"/>
            <a:ext cx="551558" cy="6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1"/>
          <p:cNvSpPr txBox="1"/>
          <p:nvPr/>
        </p:nvSpPr>
        <p:spPr>
          <a:xfrm>
            <a:off x="1559949" y="5189842"/>
            <a:ext cx="5475847" cy="701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Пройти онлайн-тестирование и оформить документы для зачисления</a:t>
            </a:r>
            <a:endParaRPr/>
          </a:p>
        </p:txBody>
      </p:sp>
      <p:sp>
        <p:nvSpPr>
          <p:cNvPr id="396" name="Google Shape;396;p11"/>
          <p:cNvSpPr txBox="1"/>
          <p:nvPr/>
        </p:nvSpPr>
        <p:spPr>
          <a:xfrm>
            <a:off x="1559948" y="6337626"/>
            <a:ext cx="5475847" cy="448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Приступить к обучению</a:t>
            </a:r>
            <a:endParaRPr/>
          </a:p>
        </p:txBody>
      </p:sp>
      <p:sp>
        <p:nvSpPr>
          <p:cNvPr id="397" name="Google Shape;397;p11"/>
          <p:cNvSpPr txBox="1"/>
          <p:nvPr/>
        </p:nvSpPr>
        <p:spPr>
          <a:xfrm>
            <a:off x="8697446" y="1917936"/>
            <a:ext cx="1623755" cy="30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Школьник:</a:t>
            </a:r>
            <a:endParaRPr/>
          </a:p>
        </p:txBody>
      </p:sp>
      <p:sp>
        <p:nvSpPr>
          <p:cNvPr id="398" name="Google Shape;398;p11"/>
          <p:cNvSpPr txBox="1"/>
          <p:nvPr/>
        </p:nvSpPr>
        <p:spPr>
          <a:xfrm>
            <a:off x="8714939" y="2371192"/>
            <a:ext cx="4160885" cy="1278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Гражданин РФ </a:t>
            </a:r>
            <a:endParaRPr/>
          </a:p>
          <a:p>
            <a:pPr indent="-288000" lvl="0" marL="288000" marR="0" rtl="0" algn="l">
              <a:spcBef>
                <a:spcPts val="1800"/>
              </a:spcBef>
              <a:spcAft>
                <a:spcPts val="18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Обучающийся 8–11 классов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студент СПО, имеющий паспорт</a:t>
            </a:r>
            <a:endParaRPr/>
          </a:p>
        </p:txBody>
      </p:sp>
      <p:sp>
        <p:nvSpPr>
          <p:cNvPr id="399" name="Google Shape;399;p11"/>
          <p:cNvSpPr txBox="1"/>
          <p:nvPr/>
        </p:nvSpPr>
        <p:spPr>
          <a:xfrm>
            <a:off x="8714938" y="4640907"/>
            <a:ext cx="4204446" cy="2379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Гражданин РФ</a:t>
            </a:r>
            <a:endParaRPr/>
          </a:p>
          <a:p>
            <a:pPr indent="-288000" lvl="0" marL="288000" marR="0" rtl="0" algn="l">
              <a:spcBef>
                <a:spcPts val="18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Родитель (законный представитель) обучающегося 8–11 класса и студента СПО </a:t>
            </a:r>
            <a:endParaRPr/>
          </a:p>
          <a:p>
            <a:pPr indent="-288000" lvl="0" marL="288000" marR="0" rtl="0" algn="l">
              <a:spcBef>
                <a:spcPts val="1800"/>
              </a:spcBef>
              <a:spcAft>
                <a:spcPts val="18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Зарегистрированный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портале «Госуслуги»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подтвердивший учетную запись</a:t>
            </a:r>
            <a:endParaRPr/>
          </a:p>
        </p:txBody>
      </p:sp>
      <p:sp>
        <p:nvSpPr>
          <p:cNvPr id="400" name="Google Shape;400;p11"/>
          <p:cNvSpPr txBox="1"/>
          <p:nvPr/>
        </p:nvSpPr>
        <p:spPr>
          <a:xfrm>
            <a:off x="8714939" y="4159496"/>
            <a:ext cx="1623755" cy="30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Родитель:</a:t>
            </a:r>
            <a:endParaRPr/>
          </a:p>
        </p:txBody>
      </p:sp>
      <p:grpSp>
        <p:nvGrpSpPr>
          <p:cNvPr id="401" name="Google Shape;401;p11"/>
          <p:cNvGrpSpPr/>
          <p:nvPr/>
        </p:nvGrpSpPr>
        <p:grpSpPr>
          <a:xfrm>
            <a:off x="11792274" y="26723"/>
            <a:ext cx="4118879" cy="2706860"/>
            <a:chOff x="8561872" y="-1715654"/>
            <a:chExt cx="6198082" cy="4073277"/>
          </a:xfrm>
        </p:grpSpPr>
        <p:sp>
          <p:nvSpPr>
            <p:cNvPr id="402" name="Google Shape;402;p11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1"/>
          <p:cNvSpPr txBox="1"/>
          <p:nvPr/>
        </p:nvSpPr>
        <p:spPr>
          <a:xfrm>
            <a:off x="519114" y="356790"/>
            <a:ext cx="5809116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Как начать</a:t>
            </a:r>
            <a:b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УЧИТЬСЯ?</a:t>
            </a:r>
            <a:endParaRPr b="0" i="0" sz="44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7831692" y="1960805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1"/>
          <p:cNvSpPr/>
          <p:nvPr/>
        </p:nvSpPr>
        <p:spPr>
          <a:xfrm>
            <a:off x="7831692" y="4123379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"/>
          <p:cNvSpPr txBox="1"/>
          <p:nvPr/>
        </p:nvSpPr>
        <p:spPr>
          <a:xfrm>
            <a:off x="519114" y="344090"/>
            <a:ext cx="5809116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Университет</a:t>
            </a:r>
            <a:b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«СИНЕРГИЯ»</a:t>
            </a:r>
            <a:endParaRPr b="0" i="0" sz="44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2"/>
          <p:cNvSpPr txBox="1"/>
          <p:nvPr/>
        </p:nvSpPr>
        <p:spPr>
          <a:xfrm>
            <a:off x="1407034" y="1915740"/>
            <a:ext cx="6746366" cy="7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 из   ведущих  российских   вузов,  который  осуществляет подготовку по более чем   200  программам колледжа,  высшего, второго  высшего   и   дополнительного образования.</a:t>
            </a:r>
            <a:endParaRPr/>
          </a:p>
        </p:txBody>
      </p:sp>
      <p:sp>
        <p:nvSpPr>
          <p:cNvPr id="413" name="Google Shape;413;p12"/>
          <p:cNvSpPr txBox="1"/>
          <p:nvPr/>
        </p:nvSpPr>
        <p:spPr>
          <a:xfrm>
            <a:off x="529716" y="3201480"/>
            <a:ext cx="1501094" cy="899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850">
            <a:spAutoFit/>
          </a:bodyPr>
          <a:lstStyle/>
          <a:p>
            <a:pPr indent="0" lvl="0" marL="1269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1988</a:t>
            </a:r>
            <a:endParaRPr/>
          </a:p>
          <a:p>
            <a:pPr indent="0" lvl="0" marL="12695" marR="5078" rtl="0" algn="l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основания  Университета</a:t>
            </a:r>
            <a:endParaRPr/>
          </a:p>
        </p:txBody>
      </p:sp>
      <p:sp>
        <p:nvSpPr>
          <p:cNvPr id="414" name="Google Shape;414;p12"/>
          <p:cNvSpPr txBox="1"/>
          <p:nvPr/>
        </p:nvSpPr>
        <p:spPr>
          <a:xfrm>
            <a:off x="2939280" y="3201480"/>
            <a:ext cx="1738448" cy="899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850">
            <a:spAutoFit/>
          </a:bodyPr>
          <a:lstStyle/>
          <a:p>
            <a:pPr indent="0" lvl="0" marL="1269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500+</a:t>
            </a:r>
            <a:endParaRPr sz="36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695" marR="5078" rtl="0" algn="l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образовательных  программ</a:t>
            </a:r>
            <a:endParaRPr/>
          </a:p>
        </p:txBody>
      </p:sp>
      <p:sp>
        <p:nvSpPr>
          <p:cNvPr id="415" name="Google Shape;415;p12"/>
          <p:cNvSpPr txBox="1"/>
          <p:nvPr/>
        </p:nvSpPr>
        <p:spPr>
          <a:xfrm>
            <a:off x="502156" y="4363400"/>
            <a:ext cx="2694721" cy="911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225">
            <a:spAutoFit/>
          </a:bodyPr>
          <a:lstStyle/>
          <a:p>
            <a:pPr indent="0" lvl="0" marL="1269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150 000</a:t>
            </a:r>
            <a:endParaRPr/>
          </a:p>
          <a:p>
            <a:pPr indent="0" lvl="0" marL="12695" marR="0" rtl="0" algn="l">
              <a:lnSpc>
                <a:spcPct val="8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студентов</a:t>
            </a:r>
            <a:endParaRPr/>
          </a:p>
          <a:p>
            <a:pPr indent="0" lvl="0" marL="12695" marR="0" rtl="0" algn="l">
              <a:lnSpc>
                <a:spcPct val="8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89 стран мира</a:t>
            </a:r>
            <a:endParaRPr/>
          </a:p>
        </p:txBody>
      </p:sp>
      <p:sp>
        <p:nvSpPr>
          <p:cNvPr id="416" name="Google Shape;416;p12"/>
          <p:cNvSpPr txBox="1"/>
          <p:nvPr/>
        </p:nvSpPr>
        <p:spPr>
          <a:xfrm>
            <a:off x="2957079" y="4352347"/>
            <a:ext cx="1634276" cy="911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225">
            <a:spAutoFit/>
          </a:bodyPr>
          <a:lstStyle/>
          <a:p>
            <a:pPr indent="0" lvl="0" marL="1269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70+</a:t>
            </a:r>
            <a:endParaRPr/>
          </a:p>
          <a:p>
            <a:pPr indent="0" lvl="0" marL="12695" marR="0" rtl="0" algn="l">
              <a:lnSpc>
                <a:spcPct val="8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отделений</a:t>
            </a:r>
            <a:endParaRPr/>
          </a:p>
          <a:p>
            <a:pPr indent="0" lvl="0" marL="12695" marR="0" rtl="0" algn="l">
              <a:lnSpc>
                <a:spcPct val="8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всему миру</a:t>
            </a:r>
            <a:endParaRPr/>
          </a:p>
        </p:txBody>
      </p:sp>
      <p:pic>
        <p:nvPicPr>
          <p:cNvPr id="417" name="Google Shape;4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724" y="5834173"/>
            <a:ext cx="1764051" cy="58816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2"/>
          <p:cNvSpPr txBox="1"/>
          <p:nvPr/>
        </p:nvSpPr>
        <p:spPr>
          <a:xfrm>
            <a:off x="494792" y="6510534"/>
            <a:ext cx="2548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69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QS EECA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695" marR="5078" rtl="0" algn="l">
              <a:spcBef>
                <a:spcPts val="9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Входит в международный  рейтинг</a:t>
            </a:r>
            <a:endParaRPr/>
          </a:p>
        </p:txBody>
      </p:sp>
      <p:pic>
        <p:nvPicPr>
          <p:cNvPr id="419" name="Google Shape;4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0991" y="2477967"/>
            <a:ext cx="4207724" cy="50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718" y="1949502"/>
            <a:ext cx="692149" cy="693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12"/>
          <p:cNvCxnSpPr/>
          <p:nvPr/>
        </p:nvCxnSpPr>
        <p:spPr>
          <a:xfrm rot="10800000">
            <a:off x="529719" y="2838476"/>
            <a:ext cx="7486521" cy="0"/>
          </a:xfrm>
          <a:prstGeom prst="straightConnector1">
            <a:avLst/>
          </a:prstGeom>
          <a:noFill/>
          <a:ln cap="flat" cmpd="sng" w="12700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2" name="Google Shape;422;p12"/>
          <p:cNvCxnSpPr/>
          <p:nvPr/>
        </p:nvCxnSpPr>
        <p:spPr>
          <a:xfrm rot="10800000">
            <a:off x="529720" y="5513096"/>
            <a:ext cx="3691760" cy="0"/>
          </a:xfrm>
          <a:prstGeom prst="straightConnector1">
            <a:avLst/>
          </a:prstGeom>
          <a:noFill/>
          <a:ln cap="flat" cmpd="sng" w="12700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3" name="Google Shape;42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49477" y="1747425"/>
            <a:ext cx="494093" cy="49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10672" y="5486141"/>
            <a:ext cx="403302" cy="42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65277" y="3597214"/>
            <a:ext cx="494093" cy="49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2"/>
          <p:cNvSpPr txBox="1"/>
          <p:nvPr/>
        </p:nvSpPr>
        <p:spPr>
          <a:xfrm>
            <a:off x="10295401" y="6101196"/>
            <a:ext cx="2279023" cy="74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777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ТОП-5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695" marR="5078" rtl="0" algn="ctr">
              <a:lnSpc>
                <a:spcPct val="8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московских ВУЗов  </a:t>
            </a:r>
            <a:b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уровню зарплат среди выпускников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>
            <a:off x="10263522" y="4277702"/>
            <a:ext cx="2368222" cy="753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777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ТОП-5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695" marR="5078" rtl="0" algn="ctr">
              <a:lnSpc>
                <a:spcPct val="8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российских ВУЗов 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695" marR="5078" rtl="0" algn="ctr">
              <a:lnSpc>
                <a:spcPct val="8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количеству  иностранных  студентов</a:t>
            </a:r>
            <a:endParaRPr/>
          </a:p>
        </p:txBody>
      </p:sp>
      <p:sp>
        <p:nvSpPr>
          <p:cNvPr id="428" name="Google Shape;428;p12"/>
          <p:cNvSpPr txBox="1"/>
          <p:nvPr/>
        </p:nvSpPr>
        <p:spPr>
          <a:xfrm>
            <a:off x="10178200" y="2427913"/>
            <a:ext cx="2538867" cy="739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-5713" lvl="0" marL="12695" marR="507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МЕСТО</a:t>
            </a:r>
            <a:endParaRPr/>
          </a:p>
          <a:p>
            <a:pPr indent="-5713" lvl="0" marL="12695" marR="5078" rtl="0" algn="ctr">
              <a:lnSpc>
                <a:spcPct val="8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рейтинге программ  управленческого образования  АЦ «Эксперт»</a:t>
            </a:r>
            <a:endParaRPr/>
          </a:p>
        </p:txBody>
      </p:sp>
      <p:cxnSp>
        <p:nvCxnSpPr>
          <p:cNvPr id="429" name="Google Shape;429;p12"/>
          <p:cNvCxnSpPr/>
          <p:nvPr/>
        </p:nvCxnSpPr>
        <p:spPr>
          <a:xfrm rot="10800000">
            <a:off x="10260304" y="3331299"/>
            <a:ext cx="2304040" cy="0"/>
          </a:xfrm>
          <a:prstGeom prst="straightConnector1">
            <a:avLst/>
          </a:prstGeom>
          <a:noFill/>
          <a:ln cap="flat" cmpd="sng" w="12700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12"/>
          <p:cNvCxnSpPr/>
          <p:nvPr/>
        </p:nvCxnSpPr>
        <p:spPr>
          <a:xfrm rot="10800000">
            <a:off x="10263522" y="5207513"/>
            <a:ext cx="2304040" cy="0"/>
          </a:xfrm>
          <a:prstGeom prst="straightConnector1">
            <a:avLst/>
          </a:prstGeom>
          <a:noFill/>
          <a:ln cap="flat" cmpd="sng" w="12700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"/>
          <p:cNvCxnSpPr/>
          <p:nvPr/>
        </p:nvCxnSpPr>
        <p:spPr>
          <a:xfrm rot="10800000">
            <a:off x="10305978" y="7029901"/>
            <a:ext cx="2304040" cy="0"/>
          </a:xfrm>
          <a:prstGeom prst="straightConnector1">
            <a:avLst/>
          </a:prstGeom>
          <a:noFill/>
          <a:ln cap="flat" cmpd="sng" w="12700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32" name="Google Shape;432;p12"/>
          <p:cNvGrpSpPr/>
          <p:nvPr/>
        </p:nvGrpSpPr>
        <p:grpSpPr>
          <a:xfrm>
            <a:off x="12096304" y="145305"/>
            <a:ext cx="4118879" cy="2706860"/>
            <a:chOff x="8561872" y="-1715654"/>
            <a:chExt cx="6198082" cy="4073277"/>
          </a:xfrm>
        </p:grpSpPr>
        <p:sp>
          <p:nvSpPr>
            <p:cNvPr id="433" name="Google Shape;433;p12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12"/>
          <p:cNvSpPr/>
          <p:nvPr/>
        </p:nvSpPr>
        <p:spPr>
          <a:xfrm>
            <a:off x="11048813" y="1634006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2"/>
          <p:cNvSpPr/>
          <p:nvPr/>
        </p:nvSpPr>
        <p:spPr>
          <a:xfrm>
            <a:off x="11073104" y="3517937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2"/>
          <p:cNvSpPr/>
          <p:nvPr/>
        </p:nvSpPr>
        <p:spPr>
          <a:xfrm>
            <a:off x="11072876" y="5351527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"/>
          <p:cNvSpPr txBox="1"/>
          <p:nvPr/>
        </p:nvSpPr>
        <p:spPr>
          <a:xfrm>
            <a:off x="519125" y="356805"/>
            <a:ext cx="9157200" cy="16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Отличие от других  курсов </a:t>
            </a:r>
            <a:b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ПО ЯЗЫКАМ  ПРОГРАММИРОВАНИЯ</a:t>
            </a:r>
            <a:endParaRPr/>
          </a:p>
        </p:txBody>
      </p:sp>
      <p:sp>
        <p:nvSpPr>
          <p:cNvPr id="443" name="Google Shape;443;p13"/>
          <p:cNvSpPr/>
          <p:nvPr/>
        </p:nvSpPr>
        <p:spPr>
          <a:xfrm>
            <a:off x="520390" y="1967479"/>
            <a:ext cx="12400273" cy="5052446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3"/>
          <p:cNvSpPr txBox="1"/>
          <p:nvPr/>
        </p:nvSpPr>
        <p:spPr>
          <a:xfrm>
            <a:off x="916450" y="2437117"/>
            <a:ext cx="5230907" cy="4370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Прикладной характер знаний (язык программирования как инструмент для разработки игр)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перспективных и востребованных на рынке труда  компетенций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Обучение «с нуля» - программа подходит даже новичкам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240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Интерактивные занятия</a:t>
            </a:r>
            <a:endParaRPr/>
          </a:p>
        </p:txBody>
      </p:sp>
      <p:sp>
        <p:nvSpPr>
          <p:cNvPr id="445" name="Google Shape;445;p13"/>
          <p:cNvSpPr txBox="1"/>
          <p:nvPr/>
        </p:nvSpPr>
        <p:spPr>
          <a:xfrm>
            <a:off x="6914274" y="2437117"/>
            <a:ext cx="5427226" cy="4103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Практикоориентированность и работа в реальных программных средах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Проба в перспективной IT-профессии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создать свой первый </a:t>
            </a:r>
            <a:b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IT-проект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Удобная учебная среда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Char char="–"/>
            </a:pP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Персональное сопровождение </a:t>
            </a:r>
            <a:b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поддержка обучающихся</a:t>
            </a:r>
            <a:endParaRPr/>
          </a:p>
          <a:p>
            <a:pPr indent="-1460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1000E4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spcBef>
                <a:spcPts val="2400"/>
              </a:spcBef>
              <a:spcAft>
                <a:spcPts val="2400"/>
              </a:spcAft>
              <a:buClr>
                <a:srgbClr val="1000E4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13"/>
          <p:cNvGrpSpPr/>
          <p:nvPr/>
        </p:nvGrpSpPr>
        <p:grpSpPr>
          <a:xfrm rot="-2700000">
            <a:off x="10906238" y="5187069"/>
            <a:ext cx="4118879" cy="2706860"/>
            <a:chOff x="8561872" y="-1715654"/>
            <a:chExt cx="6198082" cy="4073277"/>
          </a:xfrm>
        </p:grpSpPr>
        <p:sp>
          <p:nvSpPr>
            <p:cNvPr id="447" name="Google Shape;447;p13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"/>
          <p:cNvSpPr txBox="1"/>
          <p:nvPr/>
        </p:nvSpPr>
        <p:spPr>
          <a:xfrm>
            <a:off x="506413" y="407590"/>
            <a:ext cx="8243887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0" i="0" lang="ru-RU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Инструменты мотивации обучающихся </a:t>
            </a:r>
            <a:br>
              <a:rPr b="0" i="0" lang="ru-RU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0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К ПРОХОЖДЕНИЮ КУРСОВ</a:t>
            </a: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520389" y="1971904"/>
            <a:ext cx="6048554" cy="2391373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4"/>
          <p:cNvSpPr/>
          <p:nvPr/>
        </p:nvSpPr>
        <p:spPr>
          <a:xfrm>
            <a:off x="6872109" y="1943099"/>
            <a:ext cx="6048554" cy="2391373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520389" y="4628551"/>
            <a:ext cx="6048554" cy="2391373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6872109" y="4599747"/>
            <a:ext cx="6048554" cy="2391373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4"/>
          <p:cNvSpPr/>
          <p:nvPr/>
        </p:nvSpPr>
        <p:spPr>
          <a:xfrm>
            <a:off x="778777" y="2185048"/>
            <a:ext cx="48614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Возможность создать  собственный проект</a:t>
            </a:r>
            <a:endParaRPr/>
          </a:p>
        </p:txBody>
      </p:sp>
      <p:sp>
        <p:nvSpPr>
          <p:cNvPr id="459" name="Google Shape;459;p14"/>
          <p:cNvSpPr/>
          <p:nvPr/>
        </p:nvSpPr>
        <p:spPr>
          <a:xfrm>
            <a:off x="778777" y="4823771"/>
            <a:ext cx="3526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Конкурсы с призами</a:t>
            </a:r>
            <a:endParaRPr/>
          </a:p>
        </p:txBody>
      </p:sp>
      <p:sp>
        <p:nvSpPr>
          <p:cNvPr id="460" name="Google Shape;460;p14"/>
          <p:cNvSpPr/>
          <p:nvPr/>
        </p:nvSpPr>
        <p:spPr>
          <a:xfrm>
            <a:off x="7219141" y="2063209"/>
            <a:ext cx="4426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Сертификат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по окончанию обучения</a:t>
            </a:r>
            <a:endParaRPr/>
          </a:p>
        </p:txBody>
      </p:sp>
      <p:sp>
        <p:nvSpPr>
          <p:cNvPr id="461" name="Google Shape;461;p14"/>
          <p:cNvSpPr/>
          <p:nvPr/>
        </p:nvSpPr>
        <p:spPr>
          <a:xfrm>
            <a:off x="7190113" y="4823772"/>
            <a:ext cx="4426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Встречи с представителями  профессии</a:t>
            </a:r>
            <a:endParaRPr/>
          </a:p>
        </p:txBody>
      </p:sp>
      <p:sp>
        <p:nvSpPr>
          <p:cNvPr id="462" name="Google Shape;462;p14"/>
          <p:cNvSpPr txBox="1"/>
          <p:nvPr/>
        </p:nvSpPr>
        <p:spPr>
          <a:xfrm>
            <a:off x="887413" y="2974814"/>
            <a:ext cx="4861432" cy="112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ходе обучения обучающиеся создают собственную  компьютерную игру или нейросеть, применяя  полученные знания и навыки на практике. Такой проект может стать первым в будущем профессиональном портфолио студента</a:t>
            </a:r>
            <a:endParaRPr/>
          </a:p>
        </p:txBody>
      </p:sp>
      <p:sp>
        <p:nvSpPr>
          <p:cNvPr id="463" name="Google Shape;463;p14"/>
          <p:cNvSpPr txBox="1"/>
          <p:nvPr/>
        </p:nvSpPr>
        <p:spPr>
          <a:xfrm>
            <a:off x="887413" y="5558786"/>
            <a:ext cx="4909480" cy="112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ходе обучения среди обучающихся будет проведен  конкурс на лучший проект. По итогам каждого модуля обучающиеся с лучшими образовательными достижениями на курсе будут поощряться специальными призами.</a:t>
            </a:r>
            <a:endParaRPr/>
          </a:p>
        </p:txBody>
      </p:sp>
      <p:sp>
        <p:nvSpPr>
          <p:cNvPr id="464" name="Google Shape;464;p14"/>
          <p:cNvSpPr txBox="1"/>
          <p:nvPr/>
        </p:nvSpPr>
        <p:spPr>
          <a:xfrm>
            <a:off x="7307643" y="5552391"/>
            <a:ext cx="4909480" cy="112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ходе обучения среди обучающихся будет проведен  конкурс на лучший проект. По итогам каждого модуля обучающиеся с лучшими образовательными достижениями на курсе будут поощряться специальными призами.</a:t>
            </a:r>
            <a:endParaRPr/>
          </a:p>
        </p:txBody>
      </p:sp>
      <p:sp>
        <p:nvSpPr>
          <p:cNvPr id="465" name="Google Shape;465;p14"/>
          <p:cNvSpPr txBox="1"/>
          <p:nvPr/>
        </p:nvSpPr>
        <p:spPr>
          <a:xfrm>
            <a:off x="7262683" y="2976493"/>
            <a:ext cx="5402364" cy="112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Сертификат выдается после успешного завершения  каждого модуля и всего курса. Документы пополнят индивидуальное портфолио  обучающегося, а также могут быть использованы  при участии студента в других образовательных  программах, социальных проектах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/>
          <p:nvPr/>
        </p:nvSpPr>
        <p:spPr>
          <a:xfrm>
            <a:off x="1816327" y="-3033671"/>
            <a:ext cx="4909480" cy="112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ходе обучения среди обучающихся будет проведен  конкурс на лучший проект.По итогам каждого модуля обучающиеся с лучшими образовательными достижениями на курсе будут поощряться специальными призами.</a:t>
            </a:r>
            <a:endParaRPr/>
          </a:p>
        </p:txBody>
      </p:sp>
      <p:sp>
        <p:nvSpPr>
          <p:cNvPr id="471" name="Google Shape;471;p15"/>
          <p:cNvSpPr/>
          <p:nvPr/>
        </p:nvSpPr>
        <p:spPr>
          <a:xfrm>
            <a:off x="520389" y="1971904"/>
            <a:ext cx="12400274" cy="1541440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5"/>
          <p:cNvSpPr/>
          <p:nvPr/>
        </p:nvSpPr>
        <p:spPr>
          <a:xfrm>
            <a:off x="519113" y="3681346"/>
            <a:ext cx="12400274" cy="1700822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5"/>
          <p:cNvSpPr/>
          <p:nvPr/>
        </p:nvSpPr>
        <p:spPr>
          <a:xfrm>
            <a:off x="519113" y="5616575"/>
            <a:ext cx="12400274" cy="1403350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5"/>
          <p:cNvSpPr/>
          <p:nvPr/>
        </p:nvSpPr>
        <p:spPr>
          <a:xfrm>
            <a:off x="744949" y="2983344"/>
            <a:ext cx="3526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Для обучающихся</a:t>
            </a:r>
            <a:endParaRPr/>
          </a:p>
        </p:txBody>
      </p:sp>
      <p:sp>
        <p:nvSpPr>
          <p:cNvPr id="475" name="Google Shape;475;p15"/>
          <p:cNvSpPr txBox="1"/>
          <p:nvPr/>
        </p:nvSpPr>
        <p:spPr>
          <a:xfrm>
            <a:off x="519113" y="344090"/>
            <a:ext cx="12401550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Преимущества участия</a:t>
            </a:r>
            <a:b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в образовательных курсах</a:t>
            </a:r>
            <a:endParaRPr b="0" i="0" sz="44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811624" y="4850540"/>
            <a:ext cx="3526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Для педагогов</a:t>
            </a:r>
            <a:endParaRPr/>
          </a:p>
        </p:txBody>
      </p:sp>
      <p:sp>
        <p:nvSpPr>
          <p:cNvPr id="477" name="Google Shape;477;p15"/>
          <p:cNvSpPr/>
          <p:nvPr/>
        </p:nvSpPr>
        <p:spPr>
          <a:xfrm>
            <a:off x="744949" y="6478755"/>
            <a:ext cx="352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Для  родителей</a:t>
            </a:r>
            <a:endParaRPr/>
          </a:p>
        </p:txBody>
      </p:sp>
      <p:sp>
        <p:nvSpPr>
          <p:cNvPr id="478" name="Google Shape;478;p15"/>
          <p:cNvSpPr txBox="1"/>
          <p:nvPr/>
        </p:nvSpPr>
        <p:spPr>
          <a:xfrm>
            <a:off x="4445849" y="2110523"/>
            <a:ext cx="8993926" cy="1345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собственного IT-проекта и возможность его продвижения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Профессиональная проба в IT (JavaScript, Python, нейросети)</a:t>
            </a:r>
            <a:endParaRPr/>
          </a:p>
          <a:p>
            <a:pPr indent="-2857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Сертификат о курсах на 144 часа для развития дальше в IT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Гибкий график и удобное расписание</a:t>
            </a:r>
            <a:endParaRPr/>
          </a:p>
          <a:p>
            <a:pPr indent="-184150" lvl="0" marL="288000" marR="0" rtl="0" algn="l">
              <a:spcBef>
                <a:spcPts val="600"/>
              </a:spcBef>
              <a:spcAft>
                <a:spcPts val="600"/>
              </a:spcAft>
              <a:buClr>
                <a:srgbClr val="1000E4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5"/>
          <p:cNvSpPr txBox="1"/>
          <p:nvPr/>
        </p:nvSpPr>
        <p:spPr>
          <a:xfrm>
            <a:off x="4459281" y="3823079"/>
            <a:ext cx="7446969" cy="1345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Бесплатные курсы повышения квалификации по преподаванию языка  программирования JavaScript (удостоверение, 144 часа)</a:t>
            </a:r>
            <a:endParaRPr/>
          </a:p>
          <a:p>
            <a:pPr indent="-2857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дополнительного заработка</a:t>
            </a:r>
            <a:endParaRPr/>
          </a:p>
          <a:p>
            <a:pPr indent="-285750" lvl="0" marL="288000" marR="0" rtl="0" algn="l">
              <a:spcBef>
                <a:spcPts val="600"/>
              </a:spcBef>
              <a:spcAft>
                <a:spcPts val="60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Перспектива собственных дополнительных занятий (кружок) </a:t>
            </a:r>
            <a:b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репетиторства в области программирования</a:t>
            </a:r>
            <a:endParaRPr/>
          </a:p>
        </p:txBody>
      </p:sp>
      <p:sp>
        <p:nvSpPr>
          <p:cNvPr id="480" name="Google Shape;480;p15"/>
          <p:cNvSpPr txBox="1"/>
          <p:nvPr/>
        </p:nvSpPr>
        <p:spPr>
          <a:xfrm>
            <a:off x="4449756" y="5735893"/>
            <a:ext cx="7685094" cy="1345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Бесплатное дополнительное образование ребенка в самых востребованных сферах (программирование, разработка игр, нейросети)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Эффективная профориентация детей через практику</a:t>
            </a:r>
            <a:endParaRPr/>
          </a:p>
          <a:p>
            <a:pPr indent="-2857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Обучение на материалах, которые прошли аккредитацию и экспертизу</a:t>
            </a:r>
            <a:endParaRPr/>
          </a:p>
          <a:p>
            <a:pPr indent="0" lvl="0" marL="225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8000" marR="0" rtl="0" algn="l">
              <a:spcBef>
                <a:spcPts val="6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8000" marR="0" rtl="0" algn="l">
              <a:spcBef>
                <a:spcPts val="600"/>
              </a:spcBef>
              <a:spcAft>
                <a:spcPts val="600"/>
              </a:spcAft>
              <a:buClr>
                <a:srgbClr val="1000E4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079" y="2331265"/>
            <a:ext cx="551558" cy="62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412" y="5931431"/>
            <a:ext cx="612748" cy="5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5439" y="4239740"/>
            <a:ext cx="522837" cy="48293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15"/>
          <p:cNvSpPr/>
          <p:nvPr/>
        </p:nvSpPr>
        <p:spPr>
          <a:xfrm>
            <a:off x="887412" y="2289041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887412" y="4099718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5"/>
          <p:cNvSpPr/>
          <p:nvPr/>
        </p:nvSpPr>
        <p:spPr>
          <a:xfrm>
            <a:off x="854339" y="5853238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6"/>
          <p:cNvSpPr txBox="1"/>
          <p:nvPr/>
        </p:nvSpPr>
        <p:spPr>
          <a:xfrm>
            <a:off x="1816327" y="-3033671"/>
            <a:ext cx="4909480" cy="112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ходе обучения среди обучающихся будет проведен  конкурс на лучший проект.По итогам каждого модуля обучающиеся с лучшими образовательными достижениями на курсе будут поощряться специальными призами.</a:t>
            </a:r>
            <a:endParaRPr/>
          </a:p>
        </p:txBody>
      </p:sp>
      <p:sp>
        <p:nvSpPr>
          <p:cNvPr id="492" name="Google Shape;492;p16"/>
          <p:cNvSpPr/>
          <p:nvPr/>
        </p:nvSpPr>
        <p:spPr>
          <a:xfrm>
            <a:off x="519113" y="5882369"/>
            <a:ext cx="7242629" cy="1098509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6"/>
          <p:cNvSpPr txBox="1"/>
          <p:nvPr/>
        </p:nvSpPr>
        <p:spPr>
          <a:xfrm>
            <a:off x="519113" y="344090"/>
            <a:ext cx="12401550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Формы и сроки </a:t>
            </a:r>
            <a:b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 b="0" i="0" sz="44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6"/>
          <p:cNvSpPr/>
          <p:nvPr/>
        </p:nvSpPr>
        <p:spPr>
          <a:xfrm>
            <a:off x="490175" y="1811076"/>
            <a:ext cx="87425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Каждый курс реализуется в двух формах</a:t>
            </a:r>
            <a:endParaRPr/>
          </a:p>
        </p:txBody>
      </p:sp>
      <p:sp>
        <p:nvSpPr>
          <p:cNvPr id="495" name="Google Shape;495;p16"/>
          <p:cNvSpPr txBox="1"/>
          <p:nvPr/>
        </p:nvSpPr>
        <p:spPr>
          <a:xfrm>
            <a:off x="490175" y="3141106"/>
            <a:ext cx="5331514" cy="7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опосредованное взаимодействие  обучающихся  и преподавателей  в режиме реального времени  (онлайн, на цифровой платформе)</a:t>
            </a:r>
            <a:endParaRPr/>
          </a:p>
        </p:txBody>
      </p:sp>
      <p:sp>
        <p:nvSpPr>
          <p:cNvPr id="496" name="Google Shape;496;p16"/>
          <p:cNvSpPr txBox="1"/>
          <p:nvPr/>
        </p:nvSpPr>
        <p:spPr>
          <a:xfrm>
            <a:off x="490175" y="2671484"/>
            <a:ext cx="3080339" cy="30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Онлайн обучение:</a:t>
            </a:r>
            <a:endParaRPr/>
          </a:p>
        </p:txBody>
      </p:sp>
      <p:pic>
        <p:nvPicPr>
          <p:cNvPr id="497" name="Google Shape;497;p16"/>
          <p:cNvPicPr preferRelativeResize="0"/>
          <p:nvPr/>
        </p:nvPicPr>
        <p:blipFill rotWithShape="1">
          <a:blip r:embed="rId3">
            <a:alphaModFix/>
          </a:blip>
          <a:srcRect b="23089" l="14111" r="30298" t="27913"/>
          <a:stretch/>
        </p:blipFill>
        <p:spPr>
          <a:xfrm flipH="1" rot="2157876">
            <a:off x="7872822" y="2871522"/>
            <a:ext cx="8535853" cy="502115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8" name="Google Shape;498;p16"/>
          <p:cNvSpPr txBox="1"/>
          <p:nvPr/>
        </p:nvSpPr>
        <p:spPr>
          <a:xfrm>
            <a:off x="490175" y="4054351"/>
            <a:ext cx="3080339" cy="688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Офлайн обучение:</a:t>
            </a:r>
            <a:endParaRPr/>
          </a:p>
        </p:txBody>
      </p:sp>
      <p:sp>
        <p:nvSpPr>
          <p:cNvPr id="499" name="Google Shape;499;p16"/>
          <p:cNvSpPr txBox="1"/>
          <p:nvPr/>
        </p:nvSpPr>
        <p:spPr>
          <a:xfrm>
            <a:off x="537674" y="4722885"/>
            <a:ext cx="6603699" cy="773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0" lvl="0" marL="12695" marR="507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непосредственное  взаимодействие обучающихся 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преподавателей на территории образовательных</a:t>
            </a:r>
            <a:endParaRPr/>
          </a:p>
          <a:p>
            <a:pPr indent="0" lvl="0" marL="12695" marR="5078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организаций в регионах (офлайн,  очные занятия в классе)</a:t>
            </a:r>
            <a:endParaRPr/>
          </a:p>
        </p:txBody>
      </p:sp>
      <p:sp>
        <p:nvSpPr>
          <p:cNvPr id="500" name="Google Shape;500;p16"/>
          <p:cNvSpPr txBox="1"/>
          <p:nvPr>
            <p:ph idx="12" type="sldNum"/>
          </p:nvPr>
        </p:nvSpPr>
        <p:spPr>
          <a:xfrm>
            <a:off x="12917099" y="7237363"/>
            <a:ext cx="313974" cy="128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1" name="Google Shape;501;p16"/>
          <p:cNvSpPr/>
          <p:nvPr/>
        </p:nvSpPr>
        <p:spPr>
          <a:xfrm rot="1677845">
            <a:off x="8142692" y="2446472"/>
            <a:ext cx="7645365" cy="5170965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6"/>
          <p:cNvSpPr/>
          <p:nvPr/>
        </p:nvSpPr>
        <p:spPr>
          <a:xfrm rot="1677845">
            <a:off x="8099969" y="2160764"/>
            <a:ext cx="7645365" cy="5170965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6"/>
          <p:cNvSpPr/>
          <p:nvPr/>
        </p:nvSpPr>
        <p:spPr>
          <a:xfrm>
            <a:off x="771300" y="5936467"/>
            <a:ext cx="87425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Продолжительность курсов:</a:t>
            </a:r>
            <a:br>
              <a:rPr lang="ru-RU" sz="2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 октября 2023 по май 2024 г.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7"/>
          <p:cNvSpPr/>
          <p:nvPr/>
        </p:nvSpPr>
        <p:spPr>
          <a:xfrm>
            <a:off x="519114" y="1962225"/>
            <a:ext cx="6012000" cy="419651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6907616" y="1954562"/>
            <a:ext cx="6012000" cy="4196511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7"/>
          <p:cNvSpPr txBox="1"/>
          <p:nvPr>
            <p:ph type="title"/>
          </p:nvPr>
        </p:nvSpPr>
        <p:spPr>
          <a:xfrm>
            <a:off x="481014" y="369490"/>
            <a:ext cx="762770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Поддержка  учебного </a:t>
            </a:r>
            <a:b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ПРОЦЕССА</a:t>
            </a:r>
            <a:endParaRPr/>
          </a:p>
        </p:txBody>
      </p:sp>
      <p:sp>
        <p:nvSpPr>
          <p:cNvPr id="511" name="Google Shape;511;p17"/>
          <p:cNvSpPr txBox="1"/>
          <p:nvPr>
            <p:ph idx="12" type="sldNum"/>
          </p:nvPr>
        </p:nvSpPr>
        <p:spPr>
          <a:xfrm>
            <a:off x="12917099" y="7237363"/>
            <a:ext cx="313974" cy="128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2" name="Google Shape;512;p17"/>
          <p:cNvSpPr/>
          <p:nvPr/>
        </p:nvSpPr>
        <p:spPr>
          <a:xfrm>
            <a:off x="1728054" y="2404956"/>
            <a:ext cx="29485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Для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площадок</a:t>
            </a:r>
            <a:endParaRPr sz="16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8146818" y="2404956"/>
            <a:ext cx="45822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Для каждого обучающегося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(онлайн, офлайн обучения)</a:t>
            </a:r>
            <a:endParaRPr/>
          </a:p>
        </p:txBody>
      </p:sp>
      <p:sp>
        <p:nvSpPr>
          <p:cNvPr id="514" name="Google Shape;514;p17"/>
          <p:cNvSpPr txBox="1"/>
          <p:nvPr/>
        </p:nvSpPr>
        <p:spPr>
          <a:xfrm>
            <a:off x="7301804" y="3400562"/>
            <a:ext cx="4386959" cy="2347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 личный кабинет на цифровой  платформе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учебным материалам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18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Консультационная и техническая поддержка</a:t>
            </a:r>
            <a:endParaRPr/>
          </a:p>
        </p:txBody>
      </p:sp>
      <p:grpSp>
        <p:nvGrpSpPr>
          <p:cNvPr id="515" name="Google Shape;515;p17"/>
          <p:cNvGrpSpPr/>
          <p:nvPr/>
        </p:nvGrpSpPr>
        <p:grpSpPr>
          <a:xfrm rot="-1838287">
            <a:off x="9589064" y="4933571"/>
            <a:ext cx="4935824" cy="3521295"/>
            <a:chOff x="9794724" y="4933571"/>
            <a:chExt cx="4935824" cy="3521295"/>
          </a:xfrm>
        </p:grpSpPr>
        <p:sp>
          <p:nvSpPr>
            <p:cNvPr id="516" name="Google Shape;516;p17"/>
            <p:cNvSpPr/>
            <p:nvPr/>
          </p:nvSpPr>
          <p:spPr>
            <a:xfrm rot="557405">
              <a:off x="10012298" y="5569379"/>
              <a:ext cx="4543398" cy="2535388"/>
            </a:xfrm>
            <a:prstGeom prst="ellipse">
              <a:avLst/>
            </a:prstGeom>
            <a:noFill/>
            <a:ln cap="flat" cmpd="sng" w="19050">
              <a:solidFill>
                <a:srgbClr val="AEABA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 rot="557405">
              <a:off x="9969575" y="5283671"/>
              <a:ext cx="4543398" cy="25353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17"/>
          <p:cNvGrpSpPr/>
          <p:nvPr/>
        </p:nvGrpSpPr>
        <p:grpSpPr>
          <a:xfrm>
            <a:off x="7897253" y="-1751418"/>
            <a:ext cx="4118879" cy="2706860"/>
            <a:chOff x="8561872" y="-1715654"/>
            <a:chExt cx="6198082" cy="4073277"/>
          </a:xfrm>
        </p:grpSpPr>
        <p:sp>
          <p:nvSpPr>
            <p:cNvPr id="519" name="Google Shape;519;p17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1" name="Google Shape;5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484" y="2530311"/>
            <a:ext cx="631180" cy="5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241" y="2452394"/>
            <a:ext cx="514455" cy="551454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7"/>
          <p:cNvSpPr txBox="1"/>
          <p:nvPr/>
        </p:nvSpPr>
        <p:spPr>
          <a:xfrm>
            <a:off x="892484" y="3387028"/>
            <a:ext cx="5427226" cy="2347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кабинет на платформе обучения  (статистика и управление группой,  образовательный трек и прогресс каждого  студента офлайн и онлайн обучения)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Курсы ПК для преподавателей с выдачей  удостоверений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18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учебному контенту на платформе</a:t>
            </a:r>
            <a:endParaRPr/>
          </a:p>
        </p:txBody>
      </p:sp>
      <p:sp>
        <p:nvSpPr>
          <p:cNvPr id="524" name="Google Shape;524;p17"/>
          <p:cNvSpPr/>
          <p:nvPr/>
        </p:nvSpPr>
        <p:spPr>
          <a:xfrm>
            <a:off x="7279674" y="2318255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828979" y="2372394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8"/>
          <p:cNvSpPr/>
          <p:nvPr/>
        </p:nvSpPr>
        <p:spPr>
          <a:xfrm>
            <a:off x="520390" y="1967479"/>
            <a:ext cx="12400273" cy="3939835"/>
          </a:xfrm>
          <a:prstGeom prst="roundRect">
            <a:avLst>
              <a:gd fmla="val 4351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520390" y="6163730"/>
            <a:ext cx="12400273" cy="856195"/>
          </a:xfrm>
          <a:prstGeom prst="roundRect">
            <a:avLst>
              <a:gd fmla="val 16217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785814" y="6376529"/>
            <a:ext cx="124304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2. Мультимедийный проектор или интерактивная доска в классе</a:t>
            </a:r>
            <a:endParaRPr/>
          </a:p>
        </p:txBody>
      </p:sp>
      <p:grpSp>
        <p:nvGrpSpPr>
          <p:cNvPr id="533" name="Google Shape;533;p18"/>
          <p:cNvGrpSpPr/>
          <p:nvPr/>
        </p:nvGrpSpPr>
        <p:grpSpPr>
          <a:xfrm rot="-2700000">
            <a:off x="11946816" y="3550775"/>
            <a:ext cx="4118879" cy="2706860"/>
            <a:chOff x="8561872" y="-1715654"/>
            <a:chExt cx="6198082" cy="4073277"/>
          </a:xfrm>
        </p:grpSpPr>
        <p:sp>
          <p:nvSpPr>
            <p:cNvPr id="534" name="Google Shape;534;p18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8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" name="Google Shape;536;p18"/>
          <p:cNvSpPr txBox="1"/>
          <p:nvPr/>
        </p:nvSpPr>
        <p:spPr>
          <a:xfrm>
            <a:off x="1146628" y="2620325"/>
            <a:ext cx="5187180" cy="30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Персональный компьютер </a:t>
            </a:r>
            <a:b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процессором x86, x64 – на каждого обучающегося из группы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Микрофон, колонка (акустическая система) или наушники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Клавиатура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Мышь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120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Веб-камера</a:t>
            </a:r>
            <a:endParaRPr/>
          </a:p>
        </p:txBody>
      </p:sp>
      <p:sp>
        <p:nvSpPr>
          <p:cNvPr id="537" name="Google Shape;537;p18"/>
          <p:cNvSpPr txBox="1"/>
          <p:nvPr/>
        </p:nvSpPr>
        <p:spPr>
          <a:xfrm>
            <a:off x="7102657" y="2643948"/>
            <a:ext cx="5161914" cy="30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Минимальная диагональ монитора – </a:t>
            </a:r>
            <a:b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менее 39,6 см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Организация рабочих мест обучающихся должна обеспечивать зрительную дистанцию до экрана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менее 50 см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1200"/>
              </a:spcAft>
              <a:buClr>
                <a:srgbClr val="1000E4"/>
              </a:buClr>
              <a:buSzPts val="2000"/>
              <a:buFont typeface="Arial"/>
              <a:buChar char="–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Процессор: 2 GHz DUAL CORE (Core 2 Duo 2.4 GHz or Athlon X2 2.7 GHz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8"/>
          <p:cNvSpPr/>
          <p:nvPr/>
        </p:nvSpPr>
        <p:spPr>
          <a:xfrm>
            <a:off x="785814" y="2118809"/>
            <a:ext cx="124304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1. Рабочее место для каждого обучающегося из группы:</a:t>
            </a:r>
            <a:endParaRPr/>
          </a:p>
        </p:txBody>
      </p:sp>
      <p:sp>
        <p:nvSpPr>
          <p:cNvPr id="539" name="Google Shape;539;p18"/>
          <p:cNvSpPr txBox="1"/>
          <p:nvPr/>
        </p:nvSpPr>
        <p:spPr>
          <a:xfrm>
            <a:off x="519113" y="388540"/>
            <a:ext cx="10313987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0" i="0" lang="ru-RU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Требования к материально-технической </a:t>
            </a:r>
            <a:br>
              <a:rPr b="0" i="0" lang="ru-RU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0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БАЗЕ ПЛОЩАДКИ ДЛЯ ОФЛАЙН ОБУЧЕНИЯ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19"/>
          <p:cNvGrpSpPr/>
          <p:nvPr/>
        </p:nvGrpSpPr>
        <p:grpSpPr>
          <a:xfrm rot="-2700000">
            <a:off x="11946816" y="3550775"/>
            <a:ext cx="4118879" cy="2706860"/>
            <a:chOff x="8561872" y="-1715654"/>
            <a:chExt cx="6198082" cy="4073277"/>
          </a:xfrm>
        </p:grpSpPr>
        <p:sp>
          <p:nvSpPr>
            <p:cNvPr id="545" name="Google Shape;545;p19"/>
            <p:cNvSpPr/>
            <p:nvPr/>
          </p:nvSpPr>
          <p:spPr>
            <a:xfrm rot="299189">
              <a:off x="8693615" y="-1465813"/>
              <a:ext cx="5891873" cy="3287890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 rot="299189">
              <a:off x="8736338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19"/>
          <p:cNvSpPr/>
          <p:nvPr/>
        </p:nvSpPr>
        <p:spPr>
          <a:xfrm>
            <a:off x="6907616" y="1954563"/>
            <a:ext cx="6012000" cy="3553204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9"/>
          <p:cNvSpPr txBox="1"/>
          <p:nvPr/>
        </p:nvSpPr>
        <p:spPr>
          <a:xfrm>
            <a:off x="519113" y="388540"/>
            <a:ext cx="10313987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0" i="0" lang="ru-RU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Требования к материально-технической </a:t>
            </a:r>
            <a:br>
              <a:rPr b="0" i="0" lang="ru-RU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40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БАЗЕ ПЛОЩАДКИ ДЛЯ ОФЛАЙН ОБУЧЕНИЯ</a:t>
            </a:r>
            <a:endParaRPr/>
          </a:p>
        </p:txBody>
      </p:sp>
      <p:sp>
        <p:nvSpPr>
          <p:cNvPr id="549" name="Google Shape;549;p19"/>
          <p:cNvSpPr/>
          <p:nvPr/>
        </p:nvSpPr>
        <p:spPr>
          <a:xfrm>
            <a:off x="519114" y="1962226"/>
            <a:ext cx="6012000" cy="3553204"/>
          </a:xfrm>
          <a:prstGeom prst="roundRect">
            <a:avLst>
              <a:gd fmla="val 579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519113" y="5804672"/>
            <a:ext cx="12400273" cy="1112611"/>
          </a:xfrm>
          <a:prstGeom prst="roundRect">
            <a:avLst>
              <a:gd fmla="val 16092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582" y="2244585"/>
            <a:ext cx="551558" cy="6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9"/>
          <p:cNvSpPr/>
          <p:nvPr/>
        </p:nvSpPr>
        <p:spPr>
          <a:xfrm>
            <a:off x="692371" y="6160922"/>
            <a:ext cx="120135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задачу площадки при офлайн обучении входит контроль мотивации  обучающегося к прохождению курсов</a:t>
            </a: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1650081" y="2297022"/>
            <a:ext cx="3526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Обучающиеся</a:t>
            </a:r>
            <a:endParaRPr/>
          </a:p>
        </p:txBody>
      </p:sp>
      <p:sp>
        <p:nvSpPr>
          <p:cNvPr id="554" name="Google Shape;554;p19"/>
          <p:cNvSpPr/>
          <p:nvPr/>
        </p:nvSpPr>
        <p:spPr>
          <a:xfrm>
            <a:off x="8071370" y="2326563"/>
            <a:ext cx="3526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Преподаватели</a:t>
            </a:r>
            <a:endParaRPr/>
          </a:p>
        </p:txBody>
      </p:sp>
      <p:sp>
        <p:nvSpPr>
          <p:cNvPr id="555" name="Google Shape;555;p19"/>
          <p:cNvSpPr txBox="1"/>
          <p:nvPr/>
        </p:nvSpPr>
        <p:spPr>
          <a:xfrm>
            <a:off x="934582" y="3072298"/>
            <a:ext cx="5504318" cy="1345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 (на площадке) – ожидаемое количество  обучающихся от 1 площадки – 15-30 человек </a:t>
            </a:r>
            <a:b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 группа  10-15 человек)</a:t>
            </a:r>
            <a:endParaRPr/>
          </a:p>
          <a:p>
            <a:pPr indent="-285750" lvl="0" marL="288000" marR="0" rtl="0" algn="l">
              <a:spcBef>
                <a:spcPts val="1800"/>
              </a:spcBef>
              <a:spcAft>
                <a:spcPts val="180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 (на цифровой платформе) –</a:t>
            </a:r>
            <a:b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без ограничений</a:t>
            </a:r>
            <a:endParaRPr/>
          </a:p>
        </p:txBody>
      </p:sp>
      <p:pic>
        <p:nvPicPr>
          <p:cNvPr id="556" name="Google Shape;5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0710" y="2297022"/>
            <a:ext cx="522837" cy="482936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9"/>
          <p:cNvSpPr txBox="1"/>
          <p:nvPr/>
        </p:nvSpPr>
        <p:spPr>
          <a:xfrm>
            <a:off x="7262684" y="3040908"/>
            <a:ext cx="5564316" cy="2267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 – 1-2 преподавателя от площадки </a:t>
            </a:r>
            <a:b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 зависимости от количества групп)</a:t>
            </a:r>
            <a:endParaRPr/>
          </a:p>
          <a:p>
            <a:pPr indent="-285750" lvl="0" marL="288000" marR="0" rtl="0" algn="l">
              <a:spcBef>
                <a:spcPts val="1800"/>
              </a:spcBef>
              <a:spcAft>
                <a:spcPts val="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преподавателей будут проведены дистанционные  курсы повышения квалификации с целью подготовки  </a:t>
            </a:r>
            <a:b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проведению занятий</a:t>
            </a:r>
            <a:endParaRPr/>
          </a:p>
          <a:p>
            <a:pPr indent="-285750" lvl="0" marL="288000" marR="0" rtl="0" algn="l">
              <a:spcBef>
                <a:spcPts val="1800"/>
              </a:spcBef>
              <a:spcAft>
                <a:spcPts val="1800"/>
              </a:spcAft>
              <a:buClr>
                <a:srgbClr val="1000E4"/>
              </a:buClr>
              <a:buSzPts val="1600"/>
              <a:buFont typeface="Arial"/>
              <a:buChar char="–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 – занятия проводят преподаватели провайдера</a:t>
            </a:r>
            <a:endParaRPr/>
          </a:p>
        </p:txBody>
      </p:sp>
      <p:sp>
        <p:nvSpPr>
          <p:cNvPr id="558" name="Google Shape;558;p19"/>
          <p:cNvSpPr/>
          <p:nvPr/>
        </p:nvSpPr>
        <p:spPr>
          <a:xfrm>
            <a:off x="7238149" y="2158289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851636" y="2267823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 b="0" l="6352" r="22641" t="0"/>
          <a:stretch/>
        </p:blipFill>
        <p:spPr>
          <a:xfrm>
            <a:off x="8384403" y="2357374"/>
            <a:ext cx="5613611" cy="45243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"/>
          <p:cNvSpPr/>
          <p:nvPr/>
        </p:nvSpPr>
        <p:spPr>
          <a:xfrm>
            <a:off x="519113" y="1948317"/>
            <a:ext cx="3708000" cy="1068948"/>
          </a:xfrm>
          <a:prstGeom prst="roundRect">
            <a:avLst>
              <a:gd fmla="val 14516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4465499" y="1948317"/>
            <a:ext cx="3708000" cy="1068948"/>
          </a:xfrm>
          <a:prstGeom prst="roundRect">
            <a:avLst>
              <a:gd fmla="val 14516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4465499" y="3280476"/>
            <a:ext cx="3708000" cy="1068948"/>
          </a:xfrm>
          <a:prstGeom prst="roundRect">
            <a:avLst>
              <a:gd fmla="val 14516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4465499" y="4619562"/>
            <a:ext cx="3708000" cy="1068948"/>
          </a:xfrm>
          <a:prstGeom prst="roundRect">
            <a:avLst>
              <a:gd fmla="val 14516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519113" y="3280476"/>
            <a:ext cx="3708000" cy="1068948"/>
          </a:xfrm>
          <a:prstGeom prst="roundRect">
            <a:avLst>
              <a:gd fmla="val 14516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19113" y="4619562"/>
            <a:ext cx="3708000" cy="1068948"/>
          </a:xfrm>
          <a:prstGeom prst="roundRect">
            <a:avLst>
              <a:gd fmla="val 14516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1434574" y="2177880"/>
            <a:ext cx="24560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Современные языки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программирования</a:t>
            </a:r>
            <a:endParaRPr/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84" y="2194530"/>
            <a:ext cx="551475" cy="5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1434574" y="3399452"/>
            <a:ext cx="26267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школьников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8–11 классов и студентов СПО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388997" y="4861649"/>
            <a:ext cx="26303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Бесплатное обучение</a:t>
            </a:r>
            <a:b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 счёт государства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5388997" y="2177880"/>
            <a:ext cx="25814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 модуля по 36+ ак. часов </a:t>
            </a:r>
            <a:b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(144+ ак. часа)</a:t>
            </a: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5388998" y="3522563"/>
            <a:ext cx="26287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всех </a:t>
            </a:r>
            <a:b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субъектов РФ</a:t>
            </a: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1434574" y="4861649"/>
            <a:ext cx="24627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Онлайн- и офлайн- форматы обучения</a:t>
            </a: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519112" y="5950977"/>
            <a:ext cx="7658101" cy="1068948"/>
          </a:xfrm>
          <a:prstGeom prst="roundRect">
            <a:avLst>
              <a:gd fmla="val 14516" name="adj"/>
            </a:avLst>
          </a:prstGeom>
          <a:solidFill>
            <a:srgbClr val="1000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000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 txBox="1"/>
          <p:nvPr>
            <p:ph type="title"/>
          </p:nvPr>
        </p:nvSpPr>
        <p:spPr>
          <a:xfrm>
            <a:off x="485139" y="360616"/>
            <a:ext cx="793443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br>
              <a:rPr lang="ru-RU" sz="4400">
                <a:latin typeface="Arial"/>
                <a:ea typeface="Arial"/>
                <a:cs typeface="Arial"/>
                <a:sym typeface="Arial"/>
              </a:rPr>
            </a:br>
            <a:r>
              <a:rPr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КОД БУДУЩЕГО </a:t>
            </a:r>
            <a: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— это</a:t>
            </a:r>
            <a:endParaRPr/>
          </a:p>
        </p:txBody>
      </p:sp>
      <p:sp>
        <p:nvSpPr>
          <p:cNvPr id="147" name="Google Shape;147;p2"/>
          <p:cNvSpPr txBox="1"/>
          <p:nvPr>
            <p:ph idx="12" type="sldNum"/>
          </p:nvPr>
        </p:nvSpPr>
        <p:spPr>
          <a:xfrm>
            <a:off x="12917099" y="7237363"/>
            <a:ext cx="313974" cy="128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789468" y="6174890"/>
            <a:ext cx="3415800" cy="637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Планируемый охват слушателей до 2024 год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4842211" y="5930598"/>
            <a:ext cx="2698059" cy="1073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240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810" y="3551176"/>
            <a:ext cx="573423" cy="52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/>
          <p:nvPr/>
        </p:nvSpPr>
        <p:spPr>
          <a:xfrm rot="855415">
            <a:off x="8498160" y="2442109"/>
            <a:ext cx="5707117" cy="4652172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294" y="4878309"/>
            <a:ext cx="514455" cy="55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/>
          <p:nvPr/>
        </p:nvSpPr>
        <p:spPr>
          <a:xfrm>
            <a:off x="658225" y="3469631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 rot="855415">
            <a:off x="8422657" y="2195843"/>
            <a:ext cx="5707117" cy="4918387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49379" y="2252343"/>
            <a:ext cx="435848" cy="43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/>
          <p:nvPr/>
        </p:nvSpPr>
        <p:spPr>
          <a:xfrm>
            <a:off x="660075" y="4814590"/>
            <a:ext cx="678893" cy="678893"/>
          </a:xfrm>
          <a:prstGeom prst="ellipse">
            <a:avLst/>
          </a:prstGeom>
          <a:solidFill>
            <a:srgbClr val="D0CECE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18370" y="4911432"/>
            <a:ext cx="497866" cy="48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69611" y="3596025"/>
            <a:ext cx="595385" cy="4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/>
          <p:nvPr/>
        </p:nvSpPr>
        <p:spPr>
          <a:xfrm>
            <a:off x="694920" y="2120972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670945" y="4746246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4588001" y="3481425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642642" y="2123295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4620442" y="4810754"/>
            <a:ext cx="678893" cy="678893"/>
          </a:xfrm>
          <a:prstGeom prst="ellipse">
            <a:avLst/>
          </a:prstGeom>
          <a:solidFill>
            <a:srgbClr val="7F7F7F">
              <a:alpha val="1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0"/>
          <p:cNvSpPr txBox="1"/>
          <p:nvPr>
            <p:ph type="title"/>
          </p:nvPr>
        </p:nvSpPr>
        <p:spPr>
          <a:xfrm>
            <a:off x="495187" y="338275"/>
            <a:ext cx="4762614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По всем</a:t>
            </a:r>
            <a:b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ВОПРОСАМ</a:t>
            </a:r>
            <a:endParaRPr/>
          </a:p>
        </p:txBody>
      </p:sp>
      <p:sp>
        <p:nvSpPr>
          <p:cNvPr id="565" name="Google Shape;565;p20"/>
          <p:cNvSpPr txBox="1"/>
          <p:nvPr/>
        </p:nvSpPr>
        <p:spPr>
          <a:xfrm>
            <a:off x="5497283" y="2945122"/>
            <a:ext cx="6050793" cy="1149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3600"/>
              <a:buFont typeface="Arial"/>
              <a:buNone/>
            </a:pPr>
            <a:r>
              <a:rPr b="0" i="0" lang="ru-RU" sz="36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ФИО МП </a:t>
            </a:r>
            <a:endParaRPr b="0" i="0" sz="36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1885" y="4451857"/>
            <a:ext cx="479079" cy="35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7029" y="5269588"/>
            <a:ext cx="367667" cy="36813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0"/>
          <p:cNvSpPr/>
          <p:nvPr/>
        </p:nvSpPr>
        <p:spPr>
          <a:xfrm>
            <a:off x="6192195" y="4370027"/>
            <a:ext cx="27126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……@synergy.ru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0"/>
          <p:cNvSpPr/>
          <p:nvPr/>
        </p:nvSpPr>
        <p:spPr>
          <a:xfrm>
            <a:off x="6193485" y="5192044"/>
            <a:ext cx="22717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9..-…-…-…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0"/>
          <p:cNvSpPr/>
          <p:nvPr/>
        </p:nvSpPr>
        <p:spPr>
          <a:xfrm rot="2229991">
            <a:off x="304424" y="2740005"/>
            <a:ext cx="4600466" cy="3164487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0"/>
          <p:cNvSpPr/>
          <p:nvPr/>
        </p:nvSpPr>
        <p:spPr>
          <a:xfrm rot="2229991">
            <a:off x="344906" y="2666273"/>
            <a:ext cx="4697144" cy="3056548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>
            <p:ph type="title"/>
          </p:nvPr>
        </p:nvSpPr>
        <p:spPr>
          <a:xfrm>
            <a:off x="495186" y="334997"/>
            <a:ext cx="1059372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Успешный опыт реализации </a:t>
            </a:r>
            <a:br>
              <a:rPr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ФЕДЕРАЛЬНЫХ ПРОЕКТОВ</a:t>
            </a:r>
            <a:endParaRPr/>
          </a:p>
        </p:txBody>
      </p:sp>
      <p:sp>
        <p:nvSpPr>
          <p:cNvPr id="169" name="Google Shape;169;p3"/>
          <p:cNvSpPr txBox="1"/>
          <p:nvPr/>
        </p:nvSpPr>
        <p:spPr>
          <a:xfrm>
            <a:off x="495186" y="1890944"/>
            <a:ext cx="6110515" cy="5255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Цифровые сертификаты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Разработаны и реализованы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образовательных программ, по которым успешно завершили обучение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оставили положительную обратную связь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1 695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слушателей, что стало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результатом среди провайдеров</a:t>
            </a:r>
            <a:endParaRPr/>
          </a:p>
          <a:p>
            <a:pPr indent="-288000" lvl="0" marL="288000" marR="0" rtl="0" algn="l">
              <a:spcBef>
                <a:spcPts val="30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Пилотный проект по обучению школьников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2 267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слушателей по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программам,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стало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результатом среди провайдеров</a:t>
            </a:r>
            <a:endParaRPr/>
          </a:p>
          <a:p>
            <a:pPr indent="-288000" lvl="0" marL="288000" marR="0" rtl="0" algn="l">
              <a:spcBef>
                <a:spcPts val="30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Код будущего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2022 году успешно обучено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более 11 тысяч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школьников по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программам, в том числе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школьников из Луганской Народной Республики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школьника из Донецкой Народной Республики</a:t>
            </a:r>
            <a:endParaRPr/>
          </a:p>
          <a:p>
            <a:pPr indent="-171450" lvl="0" marL="285750" marR="0" rtl="0" algn="l">
              <a:spcBef>
                <a:spcPts val="30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700" lvl="0" marL="288000" marR="0" rtl="0" algn="l">
              <a:spcBef>
                <a:spcPts val="30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700" lvl="0" marL="288000" marR="0" rtl="0" algn="l">
              <a:spcBef>
                <a:spcPts val="300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700" lvl="0" marL="288000" marR="0" rtl="0" algn="l">
              <a:spcBef>
                <a:spcPts val="3000"/>
              </a:spcBef>
              <a:spcAft>
                <a:spcPts val="3000"/>
              </a:spcAft>
              <a:buClr>
                <a:srgbClr val="1000E4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7052732" y="1890944"/>
            <a:ext cx="5876925" cy="1937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8000" lvl="0" marL="288000" marR="0" rtl="0" algn="l"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Цифровые профессии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Обучается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2 163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граждан по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программам</a:t>
            </a:r>
            <a:endParaRPr/>
          </a:p>
          <a:p>
            <a:pPr indent="-288000" lvl="0" marL="288000" marR="0" rtl="0" algn="l">
              <a:spcBef>
                <a:spcPts val="3000"/>
              </a:spcBef>
              <a:spcAft>
                <a:spcPts val="3000"/>
              </a:spcAft>
              <a:buClr>
                <a:srgbClr val="1000E4"/>
              </a:buClr>
              <a:buSzPts val="1800"/>
              <a:buFont typeface="Arial"/>
              <a:buChar char="–"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Содействие занятости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Обучено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110 тыс.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граждан, пострадавших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коронавирусной инфекции</a:t>
            </a:r>
            <a:endParaRPr/>
          </a:p>
        </p:txBody>
      </p:sp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 b="2413" l="5427" r="13164" t="16178"/>
          <a:stretch/>
        </p:blipFill>
        <p:spPr>
          <a:xfrm rot="165052">
            <a:off x="6829759" y="3996417"/>
            <a:ext cx="7123778" cy="474968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2" name="Google Shape;172;p3"/>
          <p:cNvSpPr/>
          <p:nvPr/>
        </p:nvSpPr>
        <p:spPr>
          <a:xfrm rot="425202">
            <a:off x="6903043" y="4183719"/>
            <a:ext cx="7298199" cy="4707079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 rot="425202">
            <a:off x="6744751" y="4040079"/>
            <a:ext cx="7298199" cy="4707079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32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520389" y="1967478"/>
            <a:ext cx="4680000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751640" y="3105937"/>
            <a:ext cx="4201360" cy="202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Научитесь создавать десктопные </a:t>
            </a:r>
            <a:b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мобильные приложения при помощи объектно-ориентированного языка программирования Python! Используя библиотеку Tkinter, обучающиеся смогут создавать собственные игры на абсолютно любую тему! Здесь все ограничивается только вашей фантазией!</a:t>
            </a: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1547258" y="2180202"/>
            <a:ext cx="27615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Разработка приложения на Python</a:t>
            </a:r>
            <a:endParaRPr/>
          </a:p>
        </p:txBody>
      </p:sp>
      <p:grpSp>
        <p:nvGrpSpPr>
          <p:cNvPr id="181" name="Google Shape;181;p4"/>
          <p:cNvGrpSpPr/>
          <p:nvPr/>
        </p:nvGrpSpPr>
        <p:grpSpPr>
          <a:xfrm>
            <a:off x="7861186" y="-904118"/>
            <a:ext cx="4118879" cy="3546144"/>
            <a:chOff x="5203463" y="-1715655"/>
            <a:chExt cx="6198082" cy="4073278"/>
          </a:xfrm>
        </p:grpSpPr>
        <p:sp>
          <p:nvSpPr>
            <p:cNvPr id="182" name="Google Shape;182;p4"/>
            <p:cNvSpPr/>
            <p:nvPr/>
          </p:nvSpPr>
          <p:spPr>
            <a:xfrm rot="299189">
              <a:off x="5335206" y="-1465814"/>
              <a:ext cx="5891873" cy="32878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299189">
              <a:off x="5377929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4"/>
          <p:cNvSpPr/>
          <p:nvPr/>
        </p:nvSpPr>
        <p:spPr>
          <a:xfrm rot="-728393">
            <a:off x="10127184" y="5653773"/>
            <a:ext cx="4543398" cy="3748905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 rot="-728393">
            <a:off x="10084461" y="5368065"/>
            <a:ext cx="4543398" cy="3748905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482486" y="373097"/>
            <a:ext cx="1059372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749661" y="2163922"/>
            <a:ext cx="678893" cy="713476"/>
            <a:chOff x="749661" y="2163922"/>
            <a:chExt cx="678893" cy="713476"/>
          </a:xfrm>
        </p:grpSpPr>
        <p:pic>
          <p:nvPicPr>
            <p:cNvPr id="188" name="Google Shape;18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4"/>
          <p:cNvSpPr txBox="1"/>
          <p:nvPr/>
        </p:nvSpPr>
        <p:spPr>
          <a:xfrm>
            <a:off x="752475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начальный/базовый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офлайн</a:t>
            </a: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5536081" y="1967478"/>
            <a:ext cx="4680000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5767332" y="3105937"/>
            <a:ext cx="4149375" cy="2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Изучение РНР для учащихся 8 – 11 классов школы и студентов колледжей – это возможность получить ценные навыки, востребованные на рынке труда, развить логическое мышление и компьютерную грамотность. PНР является одним из самых популярных языков программирования для веб-разработки. Изучение РНР позволяет приобрести навыки, которые могут стать основой для дальнейшей карьеры в IT-сфере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6562950" y="2318701"/>
            <a:ext cx="2611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Сайты на РНР </a:t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5765353" y="2163922"/>
            <a:ext cx="678893" cy="713476"/>
            <a:chOff x="749661" y="2163922"/>
            <a:chExt cx="678893" cy="713476"/>
          </a:xfrm>
        </p:grpSpPr>
        <p:pic>
          <p:nvPicPr>
            <p:cNvPr id="195" name="Google Shape;19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4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4"/>
          <p:cNvSpPr txBox="1"/>
          <p:nvPr/>
        </p:nvSpPr>
        <p:spPr>
          <a:xfrm>
            <a:off x="5768167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офлайн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/>
          <p:nvPr/>
        </p:nvSpPr>
        <p:spPr>
          <a:xfrm>
            <a:off x="520390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751640" y="3105937"/>
            <a:ext cx="3533281" cy="2484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 программирования JavaScript ежедневно адаптируется под реалии современного мира IT, сейчас при помощи языка программирования JavaScript можно создавать не только клиентскую часть проекта, но также и серверную, что дает возможность студенту при желании сменить направление своей работы.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>
            <a:off x="1547258" y="2180202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Программист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Java</a:t>
            </a:r>
            <a:r>
              <a:rPr lang="ru-RU" sz="1800">
                <a:solidFill>
                  <a:srgbClr val="1000E4"/>
                </a:solidFill>
              </a:rPr>
              <a:t>S</a:t>
            </a: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cript </a:t>
            </a:r>
            <a:endParaRPr/>
          </a:p>
        </p:txBody>
      </p:sp>
      <p:grpSp>
        <p:nvGrpSpPr>
          <p:cNvPr id="205" name="Google Shape;205;p5"/>
          <p:cNvGrpSpPr/>
          <p:nvPr/>
        </p:nvGrpSpPr>
        <p:grpSpPr>
          <a:xfrm>
            <a:off x="7936827" y="-1727583"/>
            <a:ext cx="4118879" cy="2706860"/>
            <a:chOff x="5203463" y="-1715655"/>
            <a:chExt cx="6198082" cy="4073278"/>
          </a:xfrm>
        </p:grpSpPr>
        <p:sp>
          <p:nvSpPr>
            <p:cNvPr id="206" name="Google Shape;206;p5"/>
            <p:cNvSpPr/>
            <p:nvPr/>
          </p:nvSpPr>
          <p:spPr>
            <a:xfrm rot="299189">
              <a:off x="5335206" y="-1465814"/>
              <a:ext cx="5891873" cy="32878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299189">
              <a:off x="5377929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5"/>
          <p:cNvSpPr/>
          <p:nvPr/>
        </p:nvSpPr>
        <p:spPr>
          <a:xfrm rot="-728393">
            <a:off x="10254784" y="6853721"/>
            <a:ext cx="4543398" cy="2535388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 rot="-728393">
            <a:off x="10212061" y="6568013"/>
            <a:ext cx="4543398" cy="2535388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482486" y="373097"/>
            <a:ext cx="3967811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49661" y="2163922"/>
            <a:ext cx="678893" cy="713476"/>
            <a:chOff x="749661" y="2163922"/>
            <a:chExt cx="678893" cy="713476"/>
          </a:xfrm>
        </p:grpSpPr>
        <p:pic>
          <p:nvPicPr>
            <p:cNvPr id="212" name="Google Shape;21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5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 txBox="1"/>
          <p:nvPr/>
        </p:nvSpPr>
        <p:spPr>
          <a:xfrm>
            <a:off x="752475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215" name="Google Shape;215;p5"/>
          <p:cNvSpPr/>
          <p:nvPr/>
        </p:nvSpPr>
        <p:spPr>
          <a:xfrm>
            <a:off x="4735982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4967233" y="3105937"/>
            <a:ext cx="3533282" cy="2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 Java является одним из самых популярных языков программирования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создании крупных проектов, именно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позволит студенту долго быть востребованным на рынке труда. Также язык Java часто используется для тестирования приложений, поэтому данные специалисты нужны на каждом проекте, чтобы компания выпускала только качественные продукты.</a:t>
            </a:r>
            <a:endParaRPr/>
          </a:p>
        </p:txBody>
      </p:sp>
      <p:sp>
        <p:nvSpPr>
          <p:cNvPr id="217" name="Google Shape;217;p5"/>
          <p:cNvSpPr/>
          <p:nvPr/>
        </p:nvSpPr>
        <p:spPr>
          <a:xfrm>
            <a:off x="5762850" y="2318701"/>
            <a:ext cx="2611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Программист на Java </a:t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5"/>
          <p:cNvGrpSpPr/>
          <p:nvPr/>
        </p:nvGrpSpPr>
        <p:grpSpPr>
          <a:xfrm>
            <a:off x="4965253" y="2163922"/>
            <a:ext cx="678893" cy="713476"/>
            <a:chOff x="749661" y="2163922"/>
            <a:chExt cx="678893" cy="713476"/>
          </a:xfrm>
        </p:grpSpPr>
        <p:pic>
          <p:nvPicPr>
            <p:cNvPr id="219" name="Google Shape;21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5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5"/>
          <p:cNvSpPr txBox="1"/>
          <p:nvPr/>
        </p:nvSpPr>
        <p:spPr>
          <a:xfrm>
            <a:off x="4968067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8951574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9182824" y="3105937"/>
            <a:ext cx="3533281" cy="2484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С++ остается востребованным из-за своей надежности и эффективности. На С++ можно разрабатывать множество проектов: видеоигры, приложения на основе графического интерфейса, базы данных, банковские приложения, компиляторы и многое другое. С++ очень востребован в сфере Искусственного интеллекта. После С++ с легкостью можно переключиться на другие языки, если это потребуется в работе.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9978442" y="2318701"/>
            <a:ext cx="2611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Программист на C++ </a:t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5"/>
          <p:cNvGrpSpPr/>
          <p:nvPr/>
        </p:nvGrpSpPr>
        <p:grpSpPr>
          <a:xfrm>
            <a:off x="9180845" y="2163922"/>
            <a:ext cx="678893" cy="713476"/>
            <a:chOff x="749661" y="2163922"/>
            <a:chExt cx="678893" cy="713476"/>
          </a:xfrm>
        </p:grpSpPr>
        <p:pic>
          <p:nvPicPr>
            <p:cNvPr id="226" name="Google Shape;22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5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5"/>
          <p:cNvSpPr txBox="1"/>
          <p:nvPr/>
        </p:nvSpPr>
        <p:spPr>
          <a:xfrm>
            <a:off x="9183659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/>
          <p:nvPr/>
        </p:nvSpPr>
        <p:spPr>
          <a:xfrm>
            <a:off x="520390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751640" y="3105937"/>
            <a:ext cx="3533281" cy="133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 программирования Python,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настоящее время, является наиболее востребованным во всех сферах ИТ: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веб-разработки до машинного обучения. Задачи обработки больших данных выступают главным 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1547258" y="2206920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Программист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Python </a:t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6"/>
          <p:cNvGrpSpPr/>
          <p:nvPr/>
        </p:nvGrpSpPr>
        <p:grpSpPr>
          <a:xfrm>
            <a:off x="7936827" y="-1727583"/>
            <a:ext cx="4118879" cy="2706860"/>
            <a:chOff x="5203463" y="-1715655"/>
            <a:chExt cx="6198082" cy="4073278"/>
          </a:xfrm>
        </p:grpSpPr>
        <p:sp>
          <p:nvSpPr>
            <p:cNvPr id="237" name="Google Shape;237;p6"/>
            <p:cNvSpPr/>
            <p:nvPr/>
          </p:nvSpPr>
          <p:spPr>
            <a:xfrm rot="299189">
              <a:off x="5335206" y="-1465814"/>
              <a:ext cx="5891873" cy="32878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299189">
              <a:off x="5377929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6"/>
          <p:cNvSpPr/>
          <p:nvPr/>
        </p:nvSpPr>
        <p:spPr>
          <a:xfrm rot="-728393">
            <a:off x="10254784" y="6853721"/>
            <a:ext cx="4543398" cy="2535388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 rot="-728393">
            <a:off x="10212061" y="6568013"/>
            <a:ext cx="4543398" cy="2535388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495186" y="334997"/>
            <a:ext cx="1059372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/>
          </a:p>
        </p:txBody>
      </p:sp>
      <p:grpSp>
        <p:nvGrpSpPr>
          <p:cNvPr id="242" name="Google Shape;242;p6"/>
          <p:cNvGrpSpPr/>
          <p:nvPr/>
        </p:nvGrpSpPr>
        <p:grpSpPr>
          <a:xfrm>
            <a:off x="749661" y="2163922"/>
            <a:ext cx="678893" cy="713476"/>
            <a:chOff x="749661" y="2163922"/>
            <a:chExt cx="678893" cy="713476"/>
          </a:xfrm>
        </p:grpSpPr>
        <p:pic>
          <p:nvPicPr>
            <p:cNvPr id="243" name="Google Shape;24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6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6"/>
          <p:cNvSpPr txBox="1"/>
          <p:nvPr/>
        </p:nvSpPr>
        <p:spPr>
          <a:xfrm>
            <a:off x="752475" y="5583036"/>
            <a:ext cx="3533281" cy="83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 </a:t>
            </a:r>
            <a:b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начальный/базовый/продвинутый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4735982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4967233" y="3105937"/>
            <a:ext cx="3533281" cy="2484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 С# является одним из самых популярных языков программирования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создании игр с использованием кроссплатформенной среды разработки Unity. Владение данным языком программирования позволит обучающемуся быть конкурентоспособным на рынке труда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долгосрочной перспективе. 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5762850" y="2206920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Разработка игр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C# в Unity</a:t>
            </a:r>
            <a:endParaRPr sz="1800">
              <a:solidFill>
                <a:srgbClr val="1000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6"/>
          <p:cNvGrpSpPr/>
          <p:nvPr/>
        </p:nvGrpSpPr>
        <p:grpSpPr>
          <a:xfrm>
            <a:off x="4965253" y="2163922"/>
            <a:ext cx="678893" cy="713476"/>
            <a:chOff x="749661" y="2163922"/>
            <a:chExt cx="678893" cy="713476"/>
          </a:xfrm>
        </p:grpSpPr>
        <p:pic>
          <p:nvPicPr>
            <p:cNvPr id="250" name="Google Shape;25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6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6"/>
          <p:cNvSpPr txBox="1"/>
          <p:nvPr/>
        </p:nvSpPr>
        <p:spPr>
          <a:xfrm>
            <a:off x="4968067" y="5583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начальный/базовый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8951574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9182824" y="3105937"/>
            <a:ext cx="3533281" cy="2318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Язык программирования С++ активно используется при создании игр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использованием кроссплатформенной среды разработки Unreal Engine. Владение инструментами Unreal Engine позволит обучающемуся быть конкурентоспособным на рынке труда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долгосрочной перспективе. </a:t>
            </a: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9978442" y="2206920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Разработка игр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С++ в Unreal Engine</a:t>
            </a:r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9180845" y="2163922"/>
            <a:ext cx="678893" cy="713476"/>
            <a:chOff x="749661" y="2163922"/>
            <a:chExt cx="678893" cy="713476"/>
          </a:xfrm>
        </p:grpSpPr>
        <p:pic>
          <p:nvPicPr>
            <p:cNvPr id="257" name="Google Shape;25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6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6"/>
          <p:cNvSpPr txBox="1"/>
          <p:nvPr/>
        </p:nvSpPr>
        <p:spPr>
          <a:xfrm>
            <a:off x="9183659" y="5583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/>
          <p:nvPr/>
        </p:nvSpPr>
        <p:spPr>
          <a:xfrm>
            <a:off x="520390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751640" y="3105937"/>
            <a:ext cx="3629860" cy="207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овладеете главным инструментом следующего десятилетия – работой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данными. Изучив основы и особенности языка Python, а также углубив свои знания математики комбинаторикой и теорией вероятности, используя библиотеки Numpy, Pandas и Mathplotlib, вы создадите 4 проекта менее чем за год и создадите свое портфолио для успешной карьеры в IT.</a:t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1547258" y="2206920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Аналитика данных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Python </a:t>
            </a:r>
            <a:endParaRPr/>
          </a:p>
        </p:txBody>
      </p:sp>
      <p:grpSp>
        <p:nvGrpSpPr>
          <p:cNvPr id="267" name="Google Shape;267;p7"/>
          <p:cNvGrpSpPr/>
          <p:nvPr/>
        </p:nvGrpSpPr>
        <p:grpSpPr>
          <a:xfrm>
            <a:off x="7936827" y="-1727583"/>
            <a:ext cx="4118879" cy="2706860"/>
            <a:chOff x="5203463" y="-1715655"/>
            <a:chExt cx="6198082" cy="4073278"/>
          </a:xfrm>
        </p:grpSpPr>
        <p:sp>
          <p:nvSpPr>
            <p:cNvPr id="268" name="Google Shape;268;p7"/>
            <p:cNvSpPr/>
            <p:nvPr/>
          </p:nvSpPr>
          <p:spPr>
            <a:xfrm rot="299189">
              <a:off x="5335206" y="-1465814"/>
              <a:ext cx="5891873" cy="32878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 rot="299189">
              <a:off x="5377929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7"/>
          <p:cNvSpPr/>
          <p:nvPr/>
        </p:nvSpPr>
        <p:spPr>
          <a:xfrm rot="-728393">
            <a:off x="10254784" y="6853721"/>
            <a:ext cx="4543398" cy="2535388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 rot="-728393">
            <a:off x="10212061" y="6568013"/>
            <a:ext cx="4543398" cy="2535388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495186" y="334997"/>
            <a:ext cx="1059372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/>
          </a:p>
        </p:txBody>
      </p:sp>
      <p:grpSp>
        <p:nvGrpSpPr>
          <p:cNvPr id="273" name="Google Shape;273;p7"/>
          <p:cNvGrpSpPr/>
          <p:nvPr/>
        </p:nvGrpSpPr>
        <p:grpSpPr>
          <a:xfrm>
            <a:off x="749661" y="2163922"/>
            <a:ext cx="678893" cy="713476"/>
            <a:chOff x="749661" y="2163922"/>
            <a:chExt cx="678893" cy="713476"/>
          </a:xfrm>
        </p:grpSpPr>
        <p:pic>
          <p:nvPicPr>
            <p:cNvPr id="274" name="Google Shape;27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7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7"/>
          <p:cNvSpPr txBox="1"/>
          <p:nvPr/>
        </p:nvSpPr>
        <p:spPr>
          <a:xfrm>
            <a:off x="752475" y="5710036"/>
            <a:ext cx="3533281" cy="83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4735982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4967233" y="3105937"/>
            <a:ext cx="3645140" cy="2484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Нейронные сети – главный тренд следующего десятилетия. Эта программа позволит овладеть всеми основными инструментами для их создания с нуля. Овладев основами и особенностями языка Python, библиотеками Numpy, Matplotlib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Pandas, а также основами машинного обучения, вы сформируете по итогу программы портфолио из 4 проектов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менее чем за год и станете востребованным специалистом будущего уже сейчас.</a:t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5762850" y="2206920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Машинное обучение на Python</a:t>
            </a:r>
            <a:endParaRPr/>
          </a:p>
        </p:txBody>
      </p:sp>
      <p:grpSp>
        <p:nvGrpSpPr>
          <p:cNvPr id="280" name="Google Shape;280;p7"/>
          <p:cNvGrpSpPr/>
          <p:nvPr/>
        </p:nvGrpSpPr>
        <p:grpSpPr>
          <a:xfrm>
            <a:off x="4965253" y="2163922"/>
            <a:ext cx="678893" cy="713476"/>
            <a:chOff x="749661" y="2163922"/>
            <a:chExt cx="678893" cy="713476"/>
          </a:xfrm>
        </p:grpSpPr>
        <p:pic>
          <p:nvPicPr>
            <p:cNvPr id="281" name="Google Shape;28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7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7"/>
          <p:cNvSpPr txBox="1"/>
          <p:nvPr/>
        </p:nvSpPr>
        <p:spPr>
          <a:xfrm>
            <a:off x="4968067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8951574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9182824" y="3105937"/>
            <a:ext cx="3533281" cy="2318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Изучение РНР для учащихся 8 – 11 классов школы и студентов колледжей – это возможность получить ценные навыки, востребованные на рынке труда, развить логическое мышление и компьютерную грамотность. PНР является одним из самых популярных языков программирования для веб-разработки. Изучение РНР позволяет приобрести навыки, которые могут стать основой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дальнейшей карьеры в IT-сфере.</a:t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>
            <a:off x="9978442" y="2206920"/>
            <a:ext cx="2611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Разработка сайта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РНР </a:t>
            </a:r>
            <a:endParaRPr/>
          </a:p>
        </p:txBody>
      </p:sp>
      <p:grpSp>
        <p:nvGrpSpPr>
          <p:cNvPr id="287" name="Google Shape;287;p7"/>
          <p:cNvGrpSpPr/>
          <p:nvPr/>
        </p:nvGrpSpPr>
        <p:grpSpPr>
          <a:xfrm>
            <a:off x="9180845" y="2163922"/>
            <a:ext cx="678893" cy="713476"/>
            <a:chOff x="749661" y="2163922"/>
            <a:chExt cx="678893" cy="713476"/>
          </a:xfrm>
        </p:grpSpPr>
        <p:pic>
          <p:nvPicPr>
            <p:cNvPr id="288" name="Google Shape;28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7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7"/>
          <p:cNvSpPr txBox="1"/>
          <p:nvPr/>
        </p:nvSpPr>
        <p:spPr>
          <a:xfrm>
            <a:off x="9183659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/>
          <p:nvPr/>
        </p:nvSpPr>
        <p:spPr>
          <a:xfrm>
            <a:off x="520390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751640" y="3105936"/>
            <a:ext cx="3533281" cy="2467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овладеете не только особенностями языка Python при разработке Telegram - ботов, но и создадите архитектуру бота – со своими сценариями взаимодействия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пользователем, библиотекой Schedule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использованием баз данных. 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программе вы овладеете оптимизацией кода, создадите свою базу данных для взаимодействия с пользователем и получите портфолио из 4-х проектов менее чем за год.</a:t>
            </a:r>
            <a:endParaRPr/>
          </a:p>
        </p:txBody>
      </p:sp>
      <p:sp>
        <p:nvSpPr>
          <p:cNvPr id="297" name="Google Shape;297;p8"/>
          <p:cNvSpPr/>
          <p:nvPr/>
        </p:nvSpPr>
        <p:spPr>
          <a:xfrm>
            <a:off x="1547258" y="2206920"/>
            <a:ext cx="28802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Разработчик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Telegram-бота на Python </a:t>
            </a:r>
            <a:endParaRPr/>
          </a:p>
        </p:txBody>
      </p:sp>
      <p:grpSp>
        <p:nvGrpSpPr>
          <p:cNvPr id="298" name="Google Shape;298;p8"/>
          <p:cNvGrpSpPr/>
          <p:nvPr/>
        </p:nvGrpSpPr>
        <p:grpSpPr>
          <a:xfrm>
            <a:off x="7936827" y="-1727583"/>
            <a:ext cx="4118879" cy="2706860"/>
            <a:chOff x="5203463" y="-1715655"/>
            <a:chExt cx="6198082" cy="4073278"/>
          </a:xfrm>
        </p:grpSpPr>
        <p:sp>
          <p:nvSpPr>
            <p:cNvPr id="299" name="Google Shape;299;p8"/>
            <p:cNvSpPr/>
            <p:nvPr/>
          </p:nvSpPr>
          <p:spPr>
            <a:xfrm rot="299189">
              <a:off x="5335206" y="-1465814"/>
              <a:ext cx="5891873" cy="32878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rot="299189">
              <a:off x="5377929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8"/>
          <p:cNvSpPr/>
          <p:nvPr/>
        </p:nvSpPr>
        <p:spPr>
          <a:xfrm rot="-728393">
            <a:off x="10254784" y="6853721"/>
            <a:ext cx="4543398" cy="2535388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 rot="-728393">
            <a:off x="10212061" y="6568013"/>
            <a:ext cx="4543398" cy="2535388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495186" y="334997"/>
            <a:ext cx="1059372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/>
          </a:p>
        </p:txBody>
      </p:sp>
      <p:grpSp>
        <p:nvGrpSpPr>
          <p:cNvPr id="304" name="Google Shape;304;p8"/>
          <p:cNvGrpSpPr/>
          <p:nvPr/>
        </p:nvGrpSpPr>
        <p:grpSpPr>
          <a:xfrm>
            <a:off x="749661" y="2163922"/>
            <a:ext cx="678893" cy="713476"/>
            <a:chOff x="749661" y="2163922"/>
            <a:chExt cx="678893" cy="713476"/>
          </a:xfrm>
        </p:grpSpPr>
        <p:pic>
          <p:nvPicPr>
            <p:cNvPr id="305" name="Google Shape;30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8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8"/>
          <p:cNvSpPr txBox="1"/>
          <p:nvPr/>
        </p:nvSpPr>
        <p:spPr>
          <a:xfrm>
            <a:off x="752475" y="5710036"/>
            <a:ext cx="3533281" cy="83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308" name="Google Shape;308;p8"/>
          <p:cNvSpPr/>
          <p:nvPr/>
        </p:nvSpPr>
        <p:spPr>
          <a:xfrm>
            <a:off x="4735982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4967233" y="3105937"/>
            <a:ext cx="3533281" cy="2484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Жизнь современного человека невозможно представить без возможностей, которые дают мобильные приложения. Изучение языка Swift имеет актуальность в различных сферах, особенно для разработчиков приложений для устройств Apple.</a:t>
            </a:r>
            <a:endParaRPr/>
          </a:p>
        </p:txBody>
      </p:sp>
      <p:sp>
        <p:nvSpPr>
          <p:cNvPr id="310" name="Google Shape;310;p8"/>
          <p:cNvSpPr/>
          <p:nvPr/>
        </p:nvSpPr>
        <p:spPr>
          <a:xfrm>
            <a:off x="5762850" y="2091419"/>
            <a:ext cx="27384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Создаем приложение для техники Apple </a:t>
            </a:r>
            <a:b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на Swift </a:t>
            </a:r>
            <a:endParaRPr/>
          </a:p>
        </p:txBody>
      </p:sp>
      <p:grpSp>
        <p:nvGrpSpPr>
          <p:cNvPr id="311" name="Google Shape;311;p8"/>
          <p:cNvGrpSpPr/>
          <p:nvPr/>
        </p:nvGrpSpPr>
        <p:grpSpPr>
          <a:xfrm>
            <a:off x="4965253" y="2163922"/>
            <a:ext cx="678893" cy="713476"/>
            <a:chOff x="749661" y="2163922"/>
            <a:chExt cx="678893" cy="713476"/>
          </a:xfrm>
        </p:grpSpPr>
        <p:pic>
          <p:nvPicPr>
            <p:cNvPr id="312" name="Google Shape;31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8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8"/>
          <p:cNvSpPr txBox="1"/>
          <p:nvPr/>
        </p:nvSpPr>
        <p:spPr>
          <a:xfrm>
            <a:off x="4968067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315" name="Google Shape;315;p8"/>
          <p:cNvSpPr/>
          <p:nvPr/>
        </p:nvSpPr>
        <p:spPr>
          <a:xfrm>
            <a:off x="8951574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9182824" y="3105937"/>
            <a:ext cx="3533281" cy="2318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Kotlin с 2019 года стал предпочтительным языком программирования для Android-приложений по версии Google. Обучение на данной программе позволит сформировать компетенций в области решения практических задач разработки мобильных приложений с использованием языка Kotlin, применения шаблонов проектирования, применения объектно-ориентированного и функционального программирования.</a:t>
            </a: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9882746" y="2143122"/>
            <a:ext cx="2783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Создаем приложение под Android на Kotlin </a:t>
            </a:r>
            <a:endParaRPr/>
          </a:p>
        </p:txBody>
      </p:sp>
      <p:grpSp>
        <p:nvGrpSpPr>
          <p:cNvPr id="318" name="Google Shape;318;p8"/>
          <p:cNvGrpSpPr/>
          <p:nvPr/>
        </p:nvGrpSpPr>
        <p:grpSpPr>
          <a:xfrm>
            <a:off x="9180845" y="2163922"/>
            <a:ext cx="678893" cy="713476"/>
            <a:chOff x="749661" y="2163922"/>
            <a:chExt cx="678893" cy="713476"/>
          </a:xfrm>
        </p:grpSpPr>
        <p:pic>
          <p:nvPicPr>
            <p:cNvPr id="319" name="Google Shape;31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8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8"/>
          <p:cNvSpPr txBox="1"/>
          <p:nvPr/>
        </p:nvSpPr>
        <p:spPr>
          <a:xfrm>
            <a:off x="9183659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/>
          <p:nvPr/>
        </p:nvSpPr>
        <p:spPr>
          <a:xfrm>
            <a:off x="520390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751640" y="3105937"/>
            <a:ext cx="3533281" cy="26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SQL является популярным и востребованным языком запросов на рынке, применяемым в веб-разработке. Обучение на данной программе позволит сформировать компетенций в области решения практических задач разработки различных программ с использованием языка SQL, применения шаблонов проектирования, применения объектно-ориентированного и функционального программирования.</a:t>
            </a:r>
            <a:endParaRPr/>
          </a:p>
        </p:txBody>
      </p:sp>
      <p:sp>
        <p:nvSpPr>
          <p:cNvPr id="328" name="Google Shape;328;p9"/>
          <p:cNvSpPr/>
          <p:nvPr/>
        </p:nvSpPr>
        <p:spPr>
          <a:xfrm>
            <a:off x="1547258" y="2206920"/>
            <a:ext cx="28802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SQL - когда предстоит работать с большим объемом данных </a:t>
            </a:r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7936827" y="-1727583"/>
            <a:ext cx="4118879" cy="2706860"/>
            <a:chOff x="5203463" y="-1715655"/>
            <a:chExt cx="6198082" cy="4073278"/>
          </a:xfrm>
        </p:grpSpPr>
        <p:sp>
          <p:nvSpPr>
            <p:cNvPr id="330" name="Google Shape;330;p9"/>
            <p:cNvSpPr/>
            <p:nvPr/>
          </p:nvSpPr>
          <p:spPr>
            <a:xfrm rot="299189">
              <a:off x="5335206" y="-1465814"/>
              <a:ext cx="5891873" cy="3287888"/>
            </a:xfrm>
            <a:prstGeom prst="ellipse">
              <a:avLst/>
            </a:prstGeom>
            <a:noFill/>
            <a:ln cap="flat" cmpd="sng" w="15875">
              <a:solidFill>
                <a:srgbClr val="1000E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 rot="299189">
              <a:off x="5377929" y="-1180106"/>
              <a:ext cx="5891873" cy="3287888"/>
            </a:xfrm>
            <a:prstGeom prst="ellipse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9"/>
          <p:cNvSpPr/>
          <p:nvPr/>
        </p:nvSpPr>
        <p:spPr>
          <a:xfrm rot="-728393">
            <a:off x="10254784" y="6853721"/>
            <a:ext cx="4543398" cy="2535388"/>
          </a:xfrm>
          <a:prstGeom prst="ellipse">
            <a:avLst/>
          </a:pr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/>
          <p:nvPr/>
        </p:nvSpPr>
        <p:spPr>
          <a:xfrm rot="-728393">
            <a:off x="10212061" y="6568013"/>
            <a:ext cx="4543398" cy="2535388"/>
          </a:xfrm>
          <a:prstGeom prst="ellipse">
            <a:avLst/>
          </a:prstGeom>
          <a:noFill/>
          <a:ln cap="flat" cmpd="sng" w="15875">
            <a:solidFill>
              <a:srgbClr val="1000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495186" y="334997"/>
            <a:ext cx="10593728" cy="1106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00E4"/>
              </a:buClr>
              <a:buSzPts val="4400"/>
              <a:buFont typeface="Arial"/>
              <a:buNone/>
            </a:pPr>
            <a:r>
              <a:rPr b="0" i="0" lang="ru-RU" sz="4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обучения</a:t>
            </a:r>
            <a:endParaRPr/>
          </a:p>
        </p:txBody>
      </p:sp>
      <p:grpSp>
        <p:nvGrpSpPr>
          <p:cNvPr id="335" name="Google Shape;335;p9"/>
          <p:cNvGrpSpPr/>
          <p:nvPr/>
        </p:nvGrpSpPr>
        <p:grpSpPr>
          <a:xfrm>
            <a:off x="749661" y="2163922"/>
            <a:ext cx="678893" cy="713476"/>
            <a:chOff x="749661" y="2163922"/>
            <a:chExt cx="678893" cy="713476"/>
          </a:xfrm>
        </p:grpSpPr>
        <p:pic>
          <p:nvPicPr>
            <p:cNvPr id="336" name="Google Shape;33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9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9"/>
          <p:cNvSpPr/>
          <p:nvPr/>
        </p:nvSpPr>
        <p:spPr>
          <a:xfrm>
            <a:off x="4735982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4967233" y="3105937"/>
            <a:ext cx="3645140" cy="2215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 является наиболее популярным и востребованным языком программирования, применяемым в мобильной разработке. На нем написано множество мобильных приложений, включая Netflix и Spotify. Обучение на данной программе позволит получить знания и опыт в создании современных мобильных приложений для Android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5762850" y="2091419"/>
            <a:ext cx="27384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Разработка приложения на Java </a:t>
            </a:r>
            <a:endParaRPr/>
          </a:p>
        </p:txBody>
      </p:sp>
      <p:grpSp>
        <p:nvGrpSpPr>
          <p:cNvPr id="341" name="Google Shape;341;p9"/>
          <p:cNvGrpSpPr/>
          <p:nvPr/>
        </p:nvGrpSpPr>
        <p:grpSpPr>
          <a:xfrm>
            <a:off x="4965253" y="2163922"/>
            <a:ext cx="678893" cy="713476"/>
            <a:chOff x="749661" y="2163922"/>
            <a:chExt cx="678893" cy="713476"/>
          </a:xfrm>
        </p:grpSpPr>
        <p:pic>
          <p:nvPicPr>
            <p:cNvPr id="342" name="Google Shape;34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9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9"/>
          <p:cNvSpPr/>
          <p:nvPr/>
        </p:nvSpPr>
        <p:spPr>
          <a:xfrm>
            <a:off x="8951574" y="1967478"/>
            <a:ext cx="3967811" cy="4718547"/>
          </a:xfrm>
          <a:prstGeom prst="roundRect">
            <a:avLst>
              <a:gd fmla="val 7224" name="adj"/>
            </a:avLst>
          </a:prstGeom>
          <a:solidFill>
            <a:schemeClr val="l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9"/>
          <p:cNvSpPr txBox="1"/>
          <p:nvPr/>
        </p:nvSpPr>
        <p:spPr>
          <a:xfrm>
            <a:off x="9182824" y="3105937"/>
            <a:ext cx="3533281" cy="2318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Научитесь работать с летающими робототехническими системами и основам программирования на Python, созданию программ автономных полетов c компьютерным зрением, взаимодействию с фреймворком ROS и библиотекой OpenCV, научитесь работать в симуляторе автономных полетов Gazebo и создавать в нем виртуальные миры для отладки собственных программ.</a:t>
            </a:r>
            <a:endParaRPr/>
          </a:p>
        </p:txBody>
      </p:sp>
      <p:sp>
        <p:nvSpPr>
          <p:cNvPr id="346" name="Google Shape;346;p9"/>
          <p:cNvSpPr/>
          <p:nvPr/>
        </p:nvSpPr>
        <p:spPr>
          <a:xfrm>
            <a:off x="9882746" y="2143122"/>
            <a:ext cx="30604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Летающая робототехника: программирование автономных полетов </a:t>
            </a:r>
            <a:endParaRPr/>
          </a:p>
        </p:txBody>
      </p:sp>
      <p:grpSp>
        <p:nvGrpSpPr>
          <p:cNvPr id="347" name="Google Shape;347;p9"/>
          <p:cNvGrpSpPr/>
          <p:nvPr/>
        </p:nvGrpSpPr>
        <p:grpSpPr>
          <a:xfrm>
            <a:off x="9180845" y="2163922"/>
            <a:ext cx="678893" cy="713476"/>
            <a:chOff x="749661" y="2163922"/>
            <a:chExt cx="678893" cy="713476"/>
          </a:xfrm>
        </p:grpSpPr>
        <p:pic>
          <p:nvPicPr>
            <p:cNvPr id="348" name="Google Shape;34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3517" y="2310323"/>
              <a:ext cx="631180" cy="56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9"/>
            <p:cNvSpPr/>
            <p:nvPr/>
          </p:nvSpPr>
          <p:spPr>
            <a:xfrm>
              <a:off x="749661" y="2163922"/>
              <a:ext cx="678893" cy="678893"/>
            </a:xfrm>
            <a:prstGeom prst="ellipse">
              <a:avLst/>
            </a:prstGeom>
            <a:solidFill>
              <a:srgbClr val="7F7F7F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9"/>
          <p:cNvSpPr txBox="1"/>
          <p:nvPr/>
        </p:nvSpPr>
        <p:spPr>
          <a:xfrm>
            <a:off x="752475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351" name="Google Shape;351;p9"/>
          <p:cNvSpPr txBox="1"/>
          <p:nvPr/>
        </p:nvSpPr>
        <p:spPr>
          <a:xfrm>
            <a:off x="4968067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  <p:sp>
        <p:nvSpPr>
          <p:cNvPr id="352" name="Google Shape;352;p9"/>
          <p:cNvSpPr txBox="1"/>
          <p:nvPr/>
        </p:nvSpPr>
        <p:spPr>
          <a:xfrm>
            <a:off x="9183659" y="5710036"/>
            <a:ext cx="3533281" cy="678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Уровень сложности: начальный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00">
                <a:solidFill>
                  <a:srgbClr val="1000E4"/>
                </a:solidFill>
                <a:latin typeface="Arial"/>
                <a:ea typeface="Arial"/>
                <a:cs typeface="Arial"/>
                <a:sym typeface="Arial"/>
              </a:rPr>
              <a:t>Формат обучения:  онлайн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ксения Моржанова</dc:creator>
</cp:coreProperties>
</file>